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65" r:id="rId6"/>
    <p:sldId id="266" r:id="rId7"/>
    <p:sldId id="258" r:id="rId8"/>
    <p:sldId id="270" r:id="rId9"/>
    <p:sldId id="262" r:id="rId10"/>
    <p:sldId id="261" r:id="rId11"/>
    <p:sldId id="260" r:id="rId12"/>
    <p:sldId id="272" r:id="rId13"/>
    <p:sldId id="273" r:id="rId14"/>
    <p:sldId id="274" r:id="rId15"/>
    <p:sldId id="275" r:id="rId16"/>
    <p:sldId id="276" r:id="rId17"/>
    <p:sldId id="277" r:id="rId18"/>
    <p:sldId id="278" r:id="rId19"/>
    <p:sldId id="279" r:id="rId20"/>
    <p:sldId id="283" r:id="rId21"/>
    <p:sldId id="284" r:id="rId22"/>
    <p:sldId id="280" r:id="rId23"/>
    <p:sldId id="281" r:id="rId24"/>
    <p:sldId id="285" r:id="rId25"/>
    <p:sldId id="286" r:id="rId26"/>
    <p:sldId id="288" r:id="rId27"/>
    <p:sldId id="28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1E41AD-BE7C-4E72-8E6E-B1F5083CA2ED}" v="326" dt="2024-12-19T15:01:55.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59" d="100"/>
          <a:sy n="59" d="100"/>
        </p:scale>
        <p:origin x="18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D379FB-28FB-43DD-828C-70F037B7EEAD}" type="doc">
      <dgm:prSet loTypeId="urn:microsoft.com/office/officeart/2005/8/layout/chart3" loCatId="cycle" qsTypeId="urn:microsoft.com/office/officeart/2005/8/quickstyle/simple1" qsCatId="simple" csTypeId="urn:microsoft.com/office/officeart/2005/8/colors/accent1_2" csCatId="accent1" phldr="1"/>
      <dgm:spPr/>
      <dgm:t>
        <a:bodyPr/>
        <a:lstStyle/>
        <a:p>
          <a:endParaRPr lang="en-US"/>
        </a:p>
      </dgm:t>
    </dgm:pt>
    <dgm:pt modelId="{818271C8-F237-491B-83C0-FB1A5C2EF2BE}">
      <dgm:prSet/>
      <dgm:spPr/>
      <dgm:t>
        <a:bodyPr/>
        <a:lstStyle/>
        <a:p>
          <a:r>
            <a:rPr lang="en-GB" dirty="0"/>
            <a:t>Dignity of mankind- mercy</a:t>
          </a:r>
          <a:endParaRPr lang="en-US" dirty="0"/>
        </a:p>
      </dgm:t>
    </dgm:pt>
    <dgm:pt modelId="{66A2C21C-2E1B-422B-995E-0A230506B661}" type="parTrans" cxnId="{7AABC297-93C9-45CB-B7FA-971DD168A68F}">
      <dgm:prSet/>
      <dgm:spPr/>
      <dgm:t>
        <a:bodyPr/>
        <a:lstStyle/>
        <a:p>
          <a:endParaRPr lang="en-US"/>
        </a:p>
      </dgm:t>
    </dgm:pt>
    <dgm:pt modelId="{6A74E73B-A2DE-4A41-9004-B017681497F6}" type="sibTrans" cxnId="{7AABC297-93C9-45CB-B7FA-971DD168A68F}">
      <dgm:prSet/>
      <dgm:spPr/>
      <dgm:t>
        <a:bodyPr/>
        <a:lstStyle/>
        <a:p>
          <a:endParaRPr lang="en-US"/>
        </a:p>
      </dgm:t>
    </dgm:pt>
    <dgm:pt modelId="{851E9E46-817E-4038-AF15-F9B9223C969D}">
      <dgm:prSet/>
      <dgm:spPr/>
      <dgm:t>
        <a:bodyPr/>
        <a:lstStyle/>
        <a:p>
          <a:r>
            <a:rPr lang="en-GB"/>
            <a:t>Inherent wrong of illicit bloodshed-</a:t>
          </a:r>
          <a:endParaRPr lang="en-US"/>
        </a:p>
      </dgm:t>
    </dgm:pt>
    <dgm:pt modelId="{DF0A715F-C7DA-43A6-B349-F53E60ABC2B2}" type="parTrans" cxnId="{A15D4C6F-5040-4D2B-A2E3-E7AED1DD68D1}">
      <dgm:prSet/>
      <dgm:spPr/>
      <dgm:t>
        <a:bodyPr/>
        <a:lstStyle/>
        <a:p>
          <a:endParaRPr lang="en-US"/>
        </a:p>
      </dgm:t>
    </dgm:pt>
    <dgm:pt modelId="{A7AFE97A-C81C-4568-8DAF-19871A3480BF}" type="sibTrans" cxnId="{A15D4C6F-5040-4D2B-A2E3-E7AED1DD68D1}">
      <dgm:prSet/>
      <dgm:spPr/>
      <dgm:t>
        <a:bodyPr/>
        <a:lstStyle/>
        <a:p>
          <a:endParaRPr lang="en-US"/>
        </a:p>
      </dgm:t>
    </dgm:pt>
    <dgm:pt modelId="{F15D6C8C-725D-424F-B63F-E23BEAA92B43}">
      <dgm:prSet/>
      <dgm:spPr/>
      <dgm:t>
        <a:bodyPr/>
        <a:lstStyle/>
        <a:p>
          <a:r>
            <a:rPr lang="en-GB"/>
            <a:t>Avoiding this makes us worthy of the Land </a:t>
          </a:r>
          <a:endParaRPr lang="en-US"/>
        </a:p>
      </dgm:t>
    </dgm:pt>
    <dgm:pt modelId="{CF8855D8-F361-429A-A716-7CDB2600BDBB}" type="parTrans" cxnId="{49458F4C-73C4-41C6-9FFB-EF147F3ED2F3}">
      <dgm:prSet/>
      <dgm:spPr/>
      <dgm:t>
        <a:bodyPr/>
        <a:lstStyle/>
        <a:p>
          <a:endParaRPr lang="en-US"/>
        </a:p>
      </dgm:t>
    </dgm:pt>
    <dgm:pt modelId="{55A390AE-FC34-4693-94AA-63D6A2E769B1}" type="sibTrans" cxnId="{49458F4C-73C4-41C6-9FFB-EF147F3ED2F3}">
      <dgm:prSet/>
      <dgm:spPr/>
      <dgm:t>
        <a:bodyPr/>
        <a:lstStyle/>
        <a:p>
          <a:endParaRPr lang="en-US"/>
        </a:p>
      </dgm:t>
    </dgm:pt>
    <dgm:pt modelId="{A8354B70-CCCC-4BE6-8849-9A602945AFB0}">
      <dgm:prSet/>
      <dgm:spPr/>
      <dgm:t>
        <a:bodyPr/>
        <a:lstStyle/>
        <a:p>
          <a:r>
            <a:rPr lang="en-GB" dirty="0"/>
            <a:t>Individual Responsibility- yet war is collective</a:t>
          </a:r>
          <a:endParaRPr lang="en-US" dirty="0"/>
        </a:p>
      </dgm:t>
    </dgm:pt>
    <dgm:pt modelId="{FCB382F1-2811-43CB-A794-2AE8533320B7}" type="parTrans" cxnId="{6E0D70BC-CA58-4AD5-9F18-F476C8D97953}">
      <dgm:prSet/>
      <dgm:spPr/>
      <dgm:t>
        <a:bodyPr/>
        <a:lstStyle/>
        <a:p>
          <a:endParaRPr lang="en-US"/>
        </a:p>
      </dgm:t>
    </dgm:pt>
    <dgm:pt modelId="{0EC2FCB1-ED8F-4911-BD25-2C53B45577EB}" type="sibTrans" cxnId="{6E0D70BC-CA58-4AD5-9F18-F476C8D97953}">
      <dgm:prSet/>
      <dgm:spPr/>
      <dgm:t>
        <a:bodyPr/>
        <a:lstStyle/>
        <a:p>
          <a:endParaRPr lang="en-US"/>
        </a:p>
      </dgm:t>
    </dgm:pt>
    <dgm:pt modelId="{8FB3AE6A-07BD-41E1-A213-14383DE59479}">
      <dgm:prSet/>
      <dgm:spPr/>
      <dgm:t>
        <a:bodyPr/>
        <a:lstStyle/>
        <a:p>
          <a:r>
            <a:rPr lang="en-GB"/>
            <a:t>Vision of world peace - ultimate goal</a:t>
          </a:r>
          <a:endParaRPr lang="en-US"/>
        </a:p>
      </dgm:t>
    </dgm:pt>
    <dgm:pt modelId="{B60B5EE8-E3AD-42DD-8196-02A764C61BAD}" type="parTrans" cxnId="{E5F72452-3DE4-4651-B0C5-DB7A74F530D9}">
      <dgm:prSet/>
      <dgm:spPr/>
      <dgm:t>
        <a:bodyPr/>
        <a:lstStyle/>
        <a:p>
          <a:endParaRPr lang="en-US"/>
        </a:p>
      </dgm:t>
    </dgm:pt>
    <dgm:pt modelId="{A62B3E12-CD3D-4B48-A187-272D9ADF2C9E}" type="sibTrans" cxnId="{E5F72452-3DE4-4651-B0C5-DB7A74F530D9}">
      <dgm:prSet/>
      <dgm:spPr/>
      <dgm:t>
        <a:bodyPr/>
        <a:lstStyle/>
        <a:p>
          <a:endParaRPr lang="en-US"/>
        </a:p>
      </dgm:t>
    </dgm:pt>
    <dgm:pt modelId="{53AB0764-5314-4F36-B5F5-1203ECAF17D6}" type="pres">
      <dgm:prSet presAssocID="{47D379FB-28FB-43DD-828C-70F037B7EEAD}" presName="compositeShape" presStyleCnt="0">
        <dgm:presLayoutVars>
          <dgm:chMax val="7"/>
          <dgm:dir/>
          <dgm:resizeHandles val="exact"/>
        </dgm:presLayoutVars>
      </dgm:prSet>
      <dgm:spPr/>
    </dgm:pt>
    <dgm:pt modelId="{35CBDFF4-720C-42F8-8C33-E29F2C615E77}" type="pres">
      <dgm:prSet presAssocID="{47D379FB-28FB-43DD-828C-70F037B7EEAD}" presName="wedge1" presStyleLbl="node1" presStyleIdx="0" presStyleCnt="5"/>
      <dgm:spPr/>
    </dgm:pt>
    <dgm:pt modelId="{CA5B6E1C-2A76-426E-9D42-4644FB38C87B}" type="pres">
      <dgm:prSet presAssocID="{47D379FB-28FB-43DD-828C-70F037B7EEAD}" presName="wedge1Tx" presStyleLbl="node1" presStyleIdx="0" presStyleCnt="5">
        <dgm:presLayoutVars>
          <dgm:chMax val="0"/>
          <dgm:chPref val="0"/>
          <dgm:bulletEnabled val="1"/>
        </dgm:presLayoutVars>
      </dgm:prSet>
      <dgm:spPr/>
    </dgm:pt>
    <dgm:pt modelId="{7654ADE1-BDD7-4C18-A19E-6537037A541F}" type="pres">
      <dgm:prSet presAssocID="{47D379FB-28FB-43DD-828C-70F037B7EEAD}" presName="wedge2" presStyleLbl="node1" presStyleIdx="1" presStyleCnt="5"/>
      <dgm:spPr/>
    </dgm:pt>
    <dgm:pt modelId="{3824A117-E676-42FD-9693-0E9CE8CB5F86}" type="pres">
      <dgm:prSet presAssocID="{47D379FB-28FB-43DD-828C-70F037B7EEAD}" presName="wedge2Tx" presStyleLbl="node1" presStyleIdx="1" presStyleCnt="5">
        <dgm:presLayoutVars>
          <dgm:chMax val="0"/>
          <dgm:chPref val="0"/>
          <dgm:bulletEnabled val="1"/>
        </dgm:presLayoutVars>
      </dgm:prSet>
      <dgm:spPr/>
    </dgm:pt>
    <dgm:pt modelId="{3E7996D1-9D23-46A1-8111-9F804FF457FD}" type="pres">
      <dgm:prSet presAssocID="{47D379FB-28FB-43DD-828C-70F037B7EEAD}" presName="wedge3" presStyleLbl="node1" presStyleIdx="2" presStyleCnt="5"/>
      <dgm:spPr/>
    </dgm:pt>
    <dgm:pt modelId="{7B9BB729-B80D-4AA8-8B4D-174EEA57A0F6}" type="pres">
      <dgm:prSet presAssocID="{47D379FB-28FB-43DD-828C-70F037B7EEAD}" presName="wedge3Tx" presStyleLbl="node1" presStyleIdx="2" presStyleCnt="5">
        <dgm:presLayoutVars>
          <dgm:chMax val="0"/>
          <dgm:chPref val="0"/>
          <dgm:bulletEnabled val="1"/>
        </dgm:presLayoutVars>
      </dgm:prSet>
      <dgm:spPr/>
    </dgm:pt>
    <dgm:pt modelId="{B79386AC-C437-4A31-958C-70ACF13107D8}" type="pres">
      <dgm:prSet presAssocID="{47D379FB-28FB-43DD-828C-70F037B7EEAD}" presName="wedge4" presStyleLbl="node1" presStyleIdx="3" presStyleCnt="5"/>
      <dgm:spPr/>
    </dgm:pt>
    <dgm:pt modelId="{84CEBD64-544D-4B22-B56A-C0168D10ED04}" type="pres">
      <dgm:prSet presAssocID="{47D379FB-28FB-43DD-828C-70F037B7EEAD}" presName="wedge4Tx" presStyleLbl="node1" presStyleIdx="3" presStyleCnt="5">
        <dgm:presLayoutVars>
          <dgm:chMax val="0"/>
          <dgm:chPref val="0"/>
          <dgm:bulletEnabled val="1"/>
        </dgm:presLayoutVars>
      </dgm:prSet>
      <dgm:spPr/>
    </dgm:pt>
    <dgm:pt modelId="{A3C11EA3-2015-4E36-915C-49C4E5AA42B6}" type="pres">
      <dgm:prSet presAssocID="{47D379FB-28FB-43DD-828C-70F037B7EEAD}" presName="wedge5" presStyleLbl="node1" presStyleIdx="4" presStyleCnt="5"/>
      <dgm:spPr/>
    </dgm:pt>
    <dgm:pt modelId="{30999636-BE3F-43BC-900B-B849E1B7ACC5}" type="pres">
      <dgm:prSet presAssocID="{47D379FB-28FB-43DD-828C-70F037B7EEAD}" presName="wedge5Tx" presStyleLbl="node1" presStyleIdx="4" presStyleCnt="5">
        <dgm:presLayoutVars>
          <dgm:chMax val="0"/>
          <dgm:chPref val="0"/>
          <dgm:bulletEnabled val="1"/>
        </dgm:presLayoutVars>
      </dgm:prSet>
      <dgm:spPr/>
    </dgm:pt>
  </dgm:ptLst>
  <dgm:cxnLst>
    <dgm:cxn modelId="{1AB31D34-A663-403F-B0F9-31F683B38790}" type="presOf" srcId="{A8354B70-CCCC-4BE6-8849-9A602945AFB0}" destId="{B79386AC-C437-4A31-958C-70ACF13107D8}" srcOrd="0" destOrd="0" presId="urn:microsoft.com/office/officeart/2005/8/layout/chart3"/>
    <dgm:cxn modelId="{D45F895D-5A3D-4CBB-ABDA-A614724ADBBE}" type="presOf" srcId="{47D379FB-28FB-43DD-828C-70F037B7EEAD}" destId="{53AB0764-5314-4F36-B5F5-1203ECAF17D6}" srcOrd="0" destOrd="0" presId="urn:microsoft.com/office/officeart/2005/8/layout/chart3"/>
    <dgm:cxn modelId="{A0E9FA41-6F6D-42D2-AB8D-C0B1A79C8981}" type="presOf" srcId="{851E9E46-817E-4038-AF15-F9B9223C969D}" destId="{3824A117-E676-42FD-9693-0E9CE8CB5F86}" srcOrd="1" destOrd="0" presId="urn:microsoft.com/office/officeart/2005/8/layout/chart3"/>
    <dgm:cxn modelId="{54BD1744-A129-4D62-B2BD-82E42BEC20F6}" type="presOf" srcId="{A8354B70-CCCC-4BE6-8849-9A602945AFB0}" destId="{84CEBD64-544D-4B22-B56A-C0168D10ED04}" srcOrd="1" destOrd="0" presId="urn:microsoft.com/office/officeart/2005/8/layout/chart3"/>
    <dgm:cxn modelId="{D7936067-AF1F-4B05-8711-A008223F35BE}" type="presOf" srcId="{8FB3AE6A-07BD-41E1-A213-14383DE59479}" destId="{30999636-BE3F-43BC-900B-B849E1B7ACC5}" srcOrd="1" destOrd="0" presId="urn:microsoft.com/office/officeart/2005/8/layout/chart3"/>
    <dgm:cxn modelId="{49458F4C-73C4-41C6-9FFB-EF147F3ED2F3}" srcId="{47D379FB-28FB-43DD-828C-70F037B7EEAD}" destId="{F15D6C8C-725D-424F-B63F-E23BEAA92B43}" srcOrd="2" destOrd="0" parTransId="{CF8855D8-F361-429A-A716-7CDB2600BDBB}" sibTransId="{55A390AE-FC34-4693-94AA-63D6A2E769B1}"/>
    <dgm:cxn modelId="{A15D4C6F-5040-4D2B-A2E3-E7AED1DD68D1}" srcId="{47D379FB-28FB-43DD-828C-70F037B7EEAD}" destId="{851E9E46-817E-4038-AF15-F9B9223C969D}" srcOrd="1" destOrd="0" parTransId="{DF0A715F-C7DA-43A6-B349-F53E60ABC2B2}" sibTransId="{A7AFE97A-C81C-4568-8DAF-19871A3480BF}"/>
    <dgm:cxn modelId="{E5F72452-3DE4-4651-B0C5-DB7A74F530D9}" srcId="{47D379FB-28FB-43DD-828C-70F037B7EEAD}" destId="{8FB3AE6A-07BD-41E1-A213-14383DE59479}" srcOrd="4" destOrd="0" parTransId="{B60B5EE8-E3AD-42DD-8196-02A764C61BAD}" sibTransId="{A62B3E12-CD3D-4B48-A187-272D9ADF2C9E}"/>
    <dgm:cxn modelId="{7AABC297-93C9-45CB-B7FA-971DD168A68F}" srcId="{47D379FB-28FB-43DD-828C-70F037B7EEAD}" destId="{818271C8-F237-491B-83C0-FB1A5C2EF2BE}" srcOrd="0" destOrd="0" parTransId="{66A2C21C-2E1B-422B-995E-0A230506B661}" sibTransId="{6A74E73B-A2DE-4A41-9004-B017681497F6}"/>
    <dgm:cxn modelId="{31D14DA7-9C73-44EA-B298-3E01B17D6508}" type="presOf" srcId="{F15D6C8C-725D-424F-B63F-E23BEAA92B43}" destId="{3E7996D1-9D23-46A1-8111-9F804FF457FD}" srcOrd="0" destOrd="0" presId="urn:microsoft.com/office/officeart/2005/8/layout/chart3"/>
    <dgm:cxn modelId="{EB551CB2-B54C-400C-A95B-9B71988FE605}" type="presOf" srcId="{F15D6C8C-725D-424F-B63F-E23BEAA92B43}" destId="{7B9BB729-B80D-4AA8-8B4D-174EEA57A0F6}" srcOrd="1" destOrd="0" presId="urn:microsoft.com/office/officeart/2005/8/layout/chart3"/>
    <dgm:cxn modelId="{619AD8B9-8D20-4D5C-81AD-F90413D5BF6F}" type="presOf" srcId="{818271C8-F237-491B-83C0-FB1A5C2EF2BE}" destId="{35CBDFF4-720C-42F8-8C33-E29F2C615E77}" srcOrd="0" destOrd="0" presId="urn:microsoft.com/office/officeart/2005/8/layout/chart3"/>
    <dgm:cxn modelId="{6E0D70BC-CA58-4AD5-9F18-F476C8D97953}" srcId="{47D379FB-28FB-43DD-828C-70F037B7EEAD}" destId="{A8354B70-CCCC-4BE6-8849-9A602945AFB0}" srcOrd="3" destOrd="0" parTransId="{FCB382F1-2811-43CB-A794-2AE8533320B7}" sibTransId="{0EC2FCB1-ED8F-4911-BD25-2C53B45577EB}"/>
    <dgm:cxn modelId="{8FD575BE-6171-4E61-B27A-445D169FEEF6}" type="presOf" srcId="{818271C8-F237-491B-83C0-FB1A5C2EF2BE}" destId="{CA5B6E1C-2A76-426E-9D42-4644FB38C87B}" srcOrd="1" destOrd="0" presId="urn:microsoft.com/office/officeart/2005/8/layout/chart3"/>
    <dgm:cxn modelId="{3A8D5EC8-693A-448D-92AA-B4F41578A3EC}" type="presOf" srcId="{8FB3AE6A-07BD-41E1-A213-14383DE59479}" destId="{A3C11EA3-2015-4E36-915C-49C4E5AA42B6}" srcOrd="0" destOrd="0" presId="urn:microsoft.com/office/officeart/2005/8/layout/chart3"/>
    <dgm:cxn modelId="{678A3EFA-F8B3-4A30-AFD8-EDECB8CBA0AC}" type="presOf" srcId="{851E9E46-817E-4038-AF15-F9B9223C969D}" destId="{7654ADE1-BDD7-4C18-A19E-6537037A541F}" srcOrd="0" destOrd="0" presId="urn:microsoft.com/office/officeart/2005/8/layout/chart3"/>
    <dgm:cxn modelId="{873A2F21-3499-4A59-BE86-EDFBB6FE9F26}" type="presParOf" srcId="{53AB0764-5314-4F36-B5F5-1203ECAF17D6}" destId="{35CBDFF4-720C-42F8-8C33-E29F2C615E77}" srcOrd="0" destOrd="0" presId="urn:microsoft.com/office/officeart/2005/8/layout/chart3"/>
    <dgm:cxn modelId="{27C12C66-71FB-4B7E-A0DE-D24E724C5F58}" type="presParOf" srcId="{53AB0764-5314-4F36-B5F5-1203ECAF17D6}" destId="{CA5B6E1C-2A76-426E-9D42-4644FB38C87B}" srcOrd="1" destOrd="0" presId="urn:microsoft.com/office/officeart/2005/8/layout/chart3"/>
    <dgm:cxn modelId="{AB107FDD-F49D-41BF-89B1-DA460C88DB38}" type="presParOf" srcId="{53AB0764-5314-4F36-B5F5-1203ECAF17D6}" destId="{7654ADE1-BDD7-4C18-A19E-6537037A541F}" srcOrd="2" destOrd="0" presId="urn:microsoft.com/office/officeart/2005/8/layout/chart3"/>
    <dgm:cxn modelId="{8183928D-3863-446A-8AE0-12F7CC9AB861}" type="presParOf" srcId="{53AB0764-5314-4F36-B5F5-1203ECAF17D6}" destId="{3824A117-E676-42FD-9693-0E9CE8CB5F86}" srcOrd="3" destOrd="0" presId="urn:microsoft.com/office/officeart/2005/8/layout/chart3"/>
    <dgm:cxn modelId="{4C05B2E5-EC1E-44D7-A9EF-E3382536DBCC}" type="presParOf" srcId="{53AB0764-5314-4F36-B5F5-1203ECAF17D6}" destId="{3E7996D1-9D23-46A1-8111-9F804FF457FD}" srcOrd="4" destOrd="0" presId="urn:microsoft.com/office/officeart/2005/8/layout/chart3"/>
    <dgm:cxn modelId="{3D66A031-BE53-4F39-B720-DC1B19A99056}" type="presParOf" srcId="{53AB0764-5314-4F36-B5F5-1203ECAF17D6}" destId="{7B9BB729-B80D-4AA8-8B4D-174EEA57A0F6}" srcOrd="5" destOrd="0" presId="urn:microsoft.com/office/officeart/2005/8/layout/chart3"/>
    <dgm:cxn modelId="{42B10B51-D5B2-49A4-A521-5F8A2FD14CB5}" type="presParOf" srcId="{53AB0764-5314-4F36-B5F5-1203ECAF17D6}" destId="{B79386AC-C437-4A31-958C-70ACF13107D8}" srcOrd="6" destOrd="0" presId="urn:microsoft.com/office/officeart/2005/8/layout/chart3"/>
    <dgm:cxn modelId="{675DBCB6-5F65-4DA4-AED2-19704B96FBEF}" type="presParOf" srcId="{53AB0764-5314-4F36-B5F5-1203ECAF17D6}" destId="{84CEBD64-544D-4B22-B56A-C0168D10ED04}" srcOrd="7" destOrd="0" presId="urn:microsoft.com/office/officeart/2005/8/layout/chart3"/>
    <dgm:cxn modelId="{BC8CA8A0-C65F-423F-AAB6-56C0CA3986D8}" type="presParOf" srcId="{53AB0764-5314-4F36-B5F5-1203ECAF17D6}" destId="{A3C11EA3-2015-4E36-915C-49C4E5AA42B6}" srcOrd="8" destOrd="0" presId="urn:microsoft.com/office/officeart/2005/8/layout/chart3"/>
    <dgm:cxn modelId="{E5333BDB-94B9-4C06-AF1E-4D29B1DD13C0}" type="presParOf" srcId="{53AB0764-5314-4F36-B5F5-1203ECAF17D6}" destId="{30999636-BE3F-43BC-900B-B849E1B7ACC5}" srcOrd="9"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8C50B7-2041-447C-813D-BB4C92272926}"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8DFF88DF-1DEA-4590-A8FD-BB9AE46E6ECA}">
      <dgm:prSet/>
      <dgm:spPr/>
      <dgm:t>
        <a:bodyPr/>
        <a:lstStyle/>
        <a:p>
          <a:r>
            <a:rPr lang="en-GB" dirty="0"/>
            <a:t>No one overriding value in all situations </a:t>
          </a:r>
          <a:r>
            <a:rPr lang="en-GB" dirty="0" err="1"/>
            <a:t>eg</a:t>
          </a:r>
          <a:r>
            <a:rPr lang="en-GB" dirty="0"/>
            <a:t> national victory or legal obligations</a:t>
          </a:r>
          <a:endParaRPr lang="en-US" dirty="0"/>
        </a:p>
      </dgm:t>
    </dgm:pt>
    <dgm:pt modelId="{F49DEA7E-CB06-473D-B53E-B614C714B3CA}" type="parTrans" cxnId="{E0F0468C-93CC-4334-906F-0874DF5DDE35}">
      <dgm:prSet/>
      <dgm:spPr/>
      <dgm:t>
        <a:bodyPr/>
        <a:lstStyle/>
        <a:p>
          <a:endParaRPr lang="en-US"/>
        </a:p>
      </dgm:t>
    </dgm:pt>
    <dgm:pt modelId="{4C14D870-3945-4F84-9C1B-AE6000FCCBA8}" type="sibTrans" cxnId="{E0F0468C-93CC-4334-906F-0874DF5DDE35}">
      <dgm:prSet/>
      <dgm:spPr/>
      <dgm:t>
        <a:bodyPr/>
        <a:lstStyle/>
        <a:p>
          <a:endParaRPr lang="en-US"/>
        </a:p>
      </dgm:t>
    </dgm:pt>
    <dgm:pt modelId="{313BEDA2-B4D9-460D-AA7E-851E74C8E8E8}">
      <dgm:prSet/>
      <dgm:spPr/>
      <dgm:t>
        <a:bodyPr/>
        <a:lstStyle/>
        <a:p>
          <a:r>
            <a:rPr lang="en-GB" dirty="0"/>
            <a:t>Moral Life too complex to be resolved by one overriding principle</a:t>
          </a:r>
          <a:endParaRPr lang="en-US" dirty="0"/>
        </a:p>
      </dgm:t>
    </dgm:pt>
    <dgm:pt modelId="{22588807-4FC4-4A0E-9A60-B04B1C1093A6}" type="parTrans" cxnId="{3A2E9632-9C4C-4DA4-B72F-D6FB5F9BFEA9}">
      <dgm:prSet/>
      <dgm:spPr/>
      <dgm:t>
        <a:bodyPr/>
        <a:lstStyle/>
        <a:p>
          <a:endParaRPr lang="en-US"/>
        </a:p>
      </dgm:t>
    </dgm:pt>
    <dgm:pt modelId="{3D154C29-FB30-42A4-AB05-C0FED60C7132}" type="sibTrans" cxnId="{3A2E9632-9C4C-4DA4-B72F-D6FB5F9BFEA9}">
      <dgm:prSet/>
      <dgm:spPr/>
      <dgm:t>
        <a:bodyPr/>
        <a:lstStyle/>
        <a:p>
          <a:endParaRPr lang="en-US"/>
        </a:p>
      </dgm:t>
    </dgm:pt>
    <dgm:pt modelId="{8873C16C-12A5-4602-B1FE-282AEF6C9AC9}">
      <dgm:prSet/>
      <dgm:spPr/>
      <dgm:t>
        <a:bodyPr/>
        <a:lstStyle/>
        <a:p>
          <a:r>
            <a:rPr lang="en-GB"/>
            <a:t>PC takes into account all moral claims when making an ethical assessment in that particular situation</a:t>
          </a:r>
          <a:endParaRPr lang="en-US"/>
        </a:p>
      </dgm:t>
    </dgm:pt>
    <dgm:pt modelId="{A0D56369-E6A4-4299-9294-9AB7EB6C0221}" type="parTrans" cxnId="{76B0AE50-BD66-4726-B217-91ADEFFACFA6}">
      <dgm:prSet/>
      <dgm:spPr/>
      <dgm:t>
        <a:bodyPr/>
        <a:lstStyle/>
        <a:p>
          <a:endParaRPr lang="en-US"/>
        </a:p>
      </dgm:t>
    </dgm:pt>
    <dgm:pt modelId="{67D0F2B8-4158-4A18-B4F8-054257D6D66F}" type="sibTrans" cxnId="{76B0AE50-BD66-4726-B217-91ADEFFACFA6}">
      <dgm:prSet/>
      <dgm:spPr/>
      <dgm:t>
        <a:bodyPr/>
        <a:lstStyle/>
        <a:p>
          <a:endParaRPr lang="en-US"/>
        </a:p>
      </dgm:t>
    </dgm:pt>
    <dgm:pt modelId="{497EA36F-AF60-4686-97D9-81922C25D0E3}">
      <dgm:prSet/>
      <dgm:spPr/>
      <dgm:t>
        <a:bodyPr/>
        <a:lstStyle/>
        <a:p>
          <a:r>
            <a:rPr lang="en-GB" dirty="0"/>
            <a:t>Acknowledges that competing moral principles and associative responsibilities may occasionally trump meta values like human rights </a:t>
          </a:r>
          <a:endParaRPr lang="en-US" dirty="0"/>
        </a:p>
      </dgm:t>
    </dgm:pt>
    <dgm:pt modelId="{8111B348-672E-484E-8A03-14319FF210FF}" type="parTrans" cxnId="{4EA40218-CE6E-48F2-90B0-67F0E1996F36}">
      <dgm:prSet/>
      <dgm:spPr/>
      <dgm:t>
        <a:bodyPr/>
        <a:lstStyle/>
        <a:p>
          <a:endParaRPr lang="en-US"/>
        </a:p>
      </dgm:t>
    </dgm:pt>
    <dgm:pt modelId="{29406CE1-BDDC-4CFB-9F1C-7AE39E2DDCC1}" type="sibTrans" cxnId="{4EA40218-CE6E-48F2-90B0-67F0E1996F36}">
      <dgm:prSet/>
      <dgm:spPr/>
      <dgm:t>
        <a:bodyPr/>
        <a:lstStyle/>
        <a:p>
          <a:endParaRPr lang="en-US"/>
        </a:p>
      </dgm:t>
    </dgm:pt>
    <dgm:pt modelId="{94DF7897-71FB-42E7-8E11-6A83DF42A240}" type="pres">
      <dgm:prSet presAssocID="{A78C50B7-2041-447C-813D-BB4C92272926}" presName="matrix" presStyleCnt="0">
        <dgm:presLayoutVars>
          <dgm:chMax val="1"/>
          <dgm:dir/>
          <dgm:resizeHandles val="exact"/>
        </dgm:presLayoutVars>
      </dgm:prSet>
      <dgm:spPr/>
    </dgm:pt>
    <dgm:pt modelId="{DE3E3A84-2B67-4BC7-A7FE-C66614AADCEA}" type="pres">
      <dgm:prSet presAssocID="{A78C50B7-2041-447C-813D-BB4C92272926}" presName="axisShape" presStyleLbl="bgShp" presStyleIdx="0" presStyleCnt="1"/>
      <dgm:spPr/>
    </dgm:pt>
    <dgm:pt modelId="{2123E842-DE5F-49CD-876E-614952BBDFE1}" type="pres">
      <dgm:prSet presAssocID="{A78C50B7-2041-447C-813D-BB4C92272926}" presName="rect1" presStyleLbl="node1" presStyleIdx="0" presStyleCnt="4">
        <dgm:presLayoutVars>
          <dgm:chMax val="0"/>
          <dgm:chPref val="0"/>
          <dgm:bulletEnabled val="1"/>
        </dgm:presLayoutVars>
      </dgm:prSet>
      <dgm:spPr/>
    </dgm:pt>
    <dgm:pt modelId="{17D6D871-1D8A-4616-89FB-AB2EF2E58466}" type="pres">
      <dgm:prSet presAssocID="{A78C50B7-2041-447C-813D-BB4C92272926}" presName="rect2" presStyleLbl="node1" presStyleIdx="1" presStyleCnt="4">
        <dgm:presLayoutVars>
          <dgm:chMax val="0"/>
          <dgm:chPref val="0"/>
          <dgm:bulletEnabled val="1"/>
        </dgm:presLayoutVars>
      </dgm:prSet>
      <dgm:spPr/>
    </dgm:pt>
    <dgm:pt modelId="{ED517E53-672F-4138-BA33-B4440C957646}" type="pres">
      <dgm:prSet presAssocID="{A78C50B7-2041-447C-813D-BB4C92272926}" presName="rect3" presStyleLbl="node1" presStyleIdx="2" presStyleCnt="4">
        <dgm:presLayoutVars>
          <dgm:chMax val="0"/>
          <dgm:chPref val="0"/>
          <dgm:bulletEnabled val="1"/>
        </dgm:presLayoutVars>
      </dgm:prSet>
      <dgm:spPr/>
    </dgm:pt>
    <dgm:pt modelId="{77C4F98D-2B8C-486B-A5B7-F176202D357F}" type="pres">
      <dgm:prSet presAssocID="{A78C50B7-2041-447C-813D-BB4C92272926}" presName="rect4" presStyleLbl="node1" presStyleIdx="3" presStyleCnt="4">
        <dgm:presLayoutVars>
          <dgm:chMax val="0"/>
          <dgm:chPref val="0"/>
          <dgm:bulletEnabled val="1"/>
        </dgm:presLayoutVars>
      </dgm:prSet>
      <dgm:spPr/>
    </dgm:pt>
  </dgm:ptLst>
  <dgm:cxnLst>
    <dgm:cxn modelId="{18056806-F3EB-4EC2-A94C-AA00D9BAB5F5}" type="presOf" srcId="{313BEDA2-B4D9-460D-AA7E-851E74C8E8E8}" destId="{17D6D871-1D8A-4616-89FB-AB2EF2E58466}" srcOrd="0" destOrd="0" presId="urn:microsoft.com/office/officeart/2005/8/layout/matrix2"/>
    <dgm:cxn modelId="{4EA40218-CE6E-48F2-90B0-67F0E1996F36}" srcId="{A78C50B7-2041-447C-813D-BB4C92272926}" destId="{497EA36F-AF60-4686-97D9-81922C25D0E3}" srcOrd="3" destOrd="0" parTransId="{8111B348-672E-484E-8A03-14319FF210FF}" sibTransId="{29406CE1-BDDC-4CFB-9F1C-7AE39E2DDCC1}"/>
    <dgm:cxn modelId="{3A2E9632-9C4C-4DA4-B72F-D6FB5F9BFEA9}" srcId="{A78C50B7-2041-447C-813D-BB4C92272926}" destId="{313BEDA2-B4D9-460D-AA7E-851E74C8E8E8}" srcOrd="1" destOrd="0" parTransId="{22588807-4FC4-4A0E-9A60-B04B1C1093A6}" sibTransId="{3D154C29-FB30-42A4-AB05-C0FED60C7132}"/>
    <dgm:cxn modelId="{AC8C6B5F-F572-47C3-9EA2-A5A377F41DDA}" type="presOf" srcId="{497EA36F-AF60-4686-97D9-81922C25D0E3}" destId="{77C4F98D-2B8C-486B-A5B7-F176202D357F}" srcOrd="0" destOrd="0" presId="urn:microsoft.com/office/officeart/2005/8/layout/matrix2"/>
    <dgm:cxn modelId="{702CB449-F098-4AFA-BFC4-BE49A9AFF7B5}" type="presOf" srcId="{8DFF88DF-1DEA-4590-A8FD-BB9AE46E6ECA}" destId="{2123E842-DE5F-49CD-876E-614952BBDFE1}" srcOrd="0" destOrd="0" presId="urn:microsoft.com/office/officeart/2005/8/layout/matrix2"/>
    <dgm:cxn modelId="{76B0AE50-BD66-4726-B217-91ADEFFACFA6}" srcId="{A78C50B7-2041-447C-813D-BB4C92272926}" destId="{8873C16C-12A5-4602-B1FE-282AEF6C9AC9}" srcOrd="2" destOrd="0" parTransId="{A0D56369-E6A4-4299-9294-9AB7EB6C0221}" sibTransId="{67D0F2B8-4158-4A18-B4F8-054257D6D66F}"/>
    <dgm:cxn modelId="{E0F0468C-93CC-4334-906F-0874DF5DDE35}" srcId="{A78C50B7-2041-447C-813D-BB4C92272926}" destId="{8DFF88DF-1DEA-4590-A8FD-BB9AE46E6ECA}" srcOrd="0" destOrd="0" parTransId="{F49DEA7E-CB06-473D-B53E-B614C714B3CA}" sibTransId="{4C14D870-3945-4F84-9C1B-AE6000FCCBA8}"/>
    <dgm:cxn modelId="{934E4493-2B0D-49D1-AEB9-FB7C26C077B2}" type="presOf" srcId="{8873C16C-12A5-4602-B1FE-282AEF6C9AC9}" destId="{ED517E53-672F-4138-BA33-B4440C957646}" srcOrd="0" destOrd="0" presId="urn:microsoft.com/office/officeart/2005/8/layout/matrix2"/>
    <dgm:cxn modelId="{C1B34598-32FB-4BFC-A5F5-4D178F8D6EC5}" type="presOf" srcId="{A78C50B7-2041-447C-813D-BB4C92272926}" destId="{94DF7897-71FB-42E7-8E11-6A83DF42A240}" srcOrd="0" destOrd="0" presId="urn:microsoft.com/office/officeart/2005/8/layout/matrix2"/>
    <dgm:cxn modelId="{765EB16A-E682-4183-8636-1DC9AB6DE5DB}" type="presParOf" srcId="{94DF7897-71FB-42E7-8E11-6A83DF42A240}" destId="{DE3E3A84-2B67-4BC7-A7FE-C66614AADCEA}" srcOrd="0" destOrd="0" presId="urn:microsoft.com/office/officeart/2005/8/layout/matrix2"/>
    <dgm:cxn modelId="{9C18587D-66ED-4CF8-AE64-F8EA9FBC3E82}" type="presParOf" srcId="{94DF7897-71FB-42E7-8E11-6A83DF42A240}" destId="{2123E842-DE5F-49CD-876E-614952BBDFE1}" srcOrd="1" destOrd="0" presId="urn:microsoft.com/office/officeart/2005/8/layout/matrix2"/>
    <dgm:cxn modelId="{F1C54767-BD80-4993-A754-1442A3FDFCB8}" type="presParOf" srcId="{94DF7897-71FB-42E7-8E11-6A83DF42A240}" destId="{17D6D871-1D8A-4616-89FB-AB2EF2E58466}" srcOrd="2" destOrd="0" presId="urn:microsoft.com/office/officeart/2005/8/layout/matrix2"/>
    <dgm:cxn modelId="{70685E6C-FB0E-497D-B774-C24C6781BAB7}" type="presParOf" srcId="{94DF7897-71FB-42E7-8E11-6A83DF42A240}" destId="{ED517E53-672F-4138-BA33-B4440C957646}" srcOrd="3" destOrd="0" presId="urn:microsoft.com/office/officeart/2005/8/layout/matrix2"/>
    <dgm:cxn modelId="{12C1D08E-E871-4BDB-A74A-50C0F6760007}" type="presParOf" srcId="{94DF7897-71FB-42E7-8E11-6A83DF42A240}" destId="{77C4F98D-2B8C-486B-A5B7-F176202D357F}"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60775E-B1BD-4B28-A000-24CD764F163A}"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EF61CF48-AB4D-4589-9600-F92326E8C0FA}">
      <dgm:prSet/>
      <dgm:spPr/>
      <dgm:t>
        <a:bodyPr/>
        <a:lstStyle/>
        <a:p>
          <a:r>
            <a:rPr lang="en-GB" dirty="0"/>
            <a:t>Systematic human shielding </a:t>
          </a:r>
          <a:r>
            <a:rPr lang="en-GB" dirty="0" err="1"/>
            <a:t>ie</a:t>
          </a:r>
          <a:r>
            <a:rPr lang="en-GB" dirty="0"/>
            <a:t> embedding military infrastructure within civilian needs to be significantly discounted in assessing proportionality, as does force protection</a:t>
          </a:r>
          <a:endParaRPr lang="en-US" dirty="0"/>
        </a:p>
      </dgm:t>
    </dgm:pt>
    <dgm:pt modelId="{350FECFF-53BB-41C9-9DFF-8EA9EA1B9D8B}" type="parTrans" cxnId="{FCE575E6-4841-4388-A00D-9F4DFF5E0BDA}">
      <dgm:prSet/>
      <dgm:spPr/>
      <dgm:t>
        <a:bodyPr/>
        <a:lstStyle/>
        <a:p>
          <a:endParaRPr lang="en-US"/>
        </a:p>
      </dgm:t>
    </dgm:pt>
    <dgm:pt modelId="{3A7E1AD4-BA29-4D2C-9AA8-E784DBEFCFEC}" type="sibTrans" cxnId="{FCE575E6-4841-4388-A00D-9F4DFF5E0BDA}">
      <dgm:prSet/>
      <dgm:spPr/>
      <dgm:t>
        <a:bodyPr/>
        <a:lstStyle/>
        <a:p>
          <a:endParaRPr lang="en-US"/>
        </a:p>
      </dgm:t>
    </dgm:pt>
    <dgm:pt modelId="{92A7A0EE-BC1C-43C9-8627-3D7811DED8F2}">
      <dgm:prSet/>
      <dgm:spPr/>
      <dgm:t>
        <a:bodyPr/>
        <a:lstStyle/>
        <a:p>
          <a:r>
            <a:rPr lang="en-GB" dirty="0"/>
            <a:t>Putting the sole responsibility on the attacker for causing harm to civilians, as the international community does, incentivises groups to utilise human shields and conflates individual human rights law with laws of warfare where the ethic is different</a:t>
          </a:r>
          <a:endParaRPr lang="en-US" dirty="0"/>
        </a:p>
      </dgm:t>
    </dgm:pt>
    <dgm:pt modelId="{FD6A9094-2DAF-43A1-BEE2-C213D0252DE3}" type="parTrans" cxnId="{FBC71F23-065C-4725-85FE-A0DFC9730060}">
      <dgm:prSet/>
      <dgm:spPr/>
      <dgm:t>
        <a:bodyPr/>
        <a:lstStyle/>
        <a:p>
          <a:endParaRPr lang="en-US"/>
        </a:p>
      </dgm:t>
    </dgm:pt>
    <dgm:pt modelId="{D1A62DD1-B30F-466D-A7E9-540BA55936C6}" type="sibTrans" cxnId="{FBC71F23-065C-4725-85FE-A0DFC9730060}">
      <dgm:prSet/>
      <dgm:spPr/>
      <dgm:t>
        <a:bodyPr/>
        <a:lstStyle/>
        <a:p>
          <a:endParaRPr lang="en-US"/>
        </a:p>
      </dgm:t>
    </dgm:pt>
    <dgm:pt modelId="{016653E3-A8EB-45B2-969F-C629A40BAA5E}">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GB" dirty="0"/>
            <a:t>Body counts are not always a moral barometer and extensive casualties do not indicate excessive behaviour </a:t>
          </a:r>
          <a:endParaRPr lang="en-US" dirty="0"/>
        </a:p>
        <a:p>
          <a:pPr marL="0" lvl="0" defTabSz="889000">
            <a:lnSpc>
              <a:spcPct val="90000"/>
            </a:lnSpc>
            <a:spcBef>
              <a:spcPct val="0"/>
            </a:spcBef>
            <a:spcAft>
              <a:spcPct val="35000"/>
            </a:spcAft>
            <a:buNone/>
          </a:pPr>
          <a:endParaRPr lang="en-US" dirty="0"/>
        </a:p>
      </dgm:t>
    </dgm:pt>
    <dgm:pt modelId="{26288402-0EA3-46A4-9D3C-0C44AC5381B1}" type="parTrans" cxnId="{F7261109-E274-4332-8D27-CAB457FFC5C2}">
      <dgm:prSet/>
      <dgm:spPr/>
      <dgm:t>
        <a:bodyPr/>
        <a:lstStyle/>
        <a:p>
          <a:endParaRPr lang="en-US"/>
        </a:p>
      </dgm:t>
    </dgm:pt>
    <dgm:pt modelId="{1392DF47-66FF-4A87-9020-915604AF0F66}" type="sibTrans" cxnId="{F7261109-E274-4332-8D27-CAB457FFC5C2}">
      <dgm:prSet/>
      <dgm:spPr/>
      <dgm:t>
        <a:bodyPr/>
        <a:lstStyle/>
        <a:p>
          <a:endParaRPr lang="en-US"/>
        </a:p>
      </dgm:t>
    </dgm:pt>
    <dgm:pt modelId="{0326CDDA-BEED-420E-BF5C-00C2169DD886}" type="pres">
      <dgm:prSet presAssocID="{8160775E-B1BD-4B28-A000-24CD764F163A}" presName="linear" presStyleCnt="0">
        <dgm:presLayoutVars>
          <dgm:animLvl val="lvl"/>
          <dgm:resizeHandles val="exact"/>
        </dgm:presLayoutVars>
      </dgm:prSet>
      <dgm:spPr/>
    </dgm:pt>
    <dgm:pt modelId="{638D9CB5-7AEF-481F-AD85-0200D662B46B}" type="pres">
      <dgm:prSet presAssocID="{EF61CF48-AB4D-4589-9600-F92326E8C0FA}" presName="parentText" presStyleLbl="node1" presStyleIdx="0" presStyleCnt="3">
        <dgm:presLayoutVars>
          <dgm:chMax val="0"/>
          <dgm:bulletEnabled val="1"/>
        </dgm:presLayoutVars>
      </dgm:prSet>
      <dgm:spPr/>
    </dgm:pt>
    <dgm:pt modelId="{EE8140FB-3DFC-4204-8925-1AFD8C5FB575}" type="pres">
      <dgm:prSet presAssocID="{3A7E1AD4-BA29-4D2C-9AA8-E784DBEFCFEC}" presName="spacer" presStyleCnt="0"/>
      <dgm:spPr/>
    </dgm:pt>
    <dgm:pt modelId="{36182D72-8378-4270-BB9F-DB2CA4F90D65}" type="pres">
      <dgm:prSet presAssocID="{92A7A0EE-BC1C-43C9-8627-3D7811DED8F2}" presName="parentText" presStyleLbl="node1" presStyleIdx="1" presStyleCnt="3">
        <dgm:presLayoutVars>
          <dgm:chMax val="0"/>
          <dgm:bulletEnabled val="1"/>
        </dgm:presLayoutVars>
      </dgm:prSet>
      <dgm:spPr/>
    </dgm:pt>
    <dgm:pt modelId="{D489CC3A-529D-4078-8706-C503184A61EC}" type="pres">
      <dgm:prSet presAssocID="{D1A62DD1-B30F-466D-A7E9-540BA55936C6}" presName="spacer" presStyleCnt="0"/>
      <dgm:spPr/>
    </dgm:pt>
    <dgm:pt modelId="{9E903599-0635-4B51-926D-395A51EFC53E}" type="pres">
      <dgm:prSet presAssocID="{016653E3-A8EB-45B2-969F-C629A40BAA5E}" presName="parentText" presStyleLbl="node1" presStyleIdx="2" presStyleCnt="3">
        <dgm:presLayoutVars>
          <dgm:chMax val="0"/>
          <dgm:bulletEnabled val="1"/>
        </dgm:presLayoutVars>
      </dgm:prSet>
      <dgm:spPr/>
    </dgm:pt>
  </dgm:ptLst>
  <dgm:cxnLst>
    <dgm:cxn modelId="{F7261109-E274-4332-8D27-CAB457FFC5C2}" srcId="{8160775E-B1BD-4B28-A000-24CD764F163A}" destId="{016653E3-A8EB-45B2-969F-C629A40BAA5E}" srcOrd="2" destOrd="0" parTransId="{26288402-0EA3-46A4-9D3C-0C44AC5381B1}" sibTransId="{1392DF47-66FF-4A87-9020-915604AF0F66}"/>
    <dgm:cxn modelId="{FBC71F23-065C-4725-85FE-A0DFC9730060}" srcId="{8160775E-B1BD-4B28-A000-24CD764F163A}" destId="{92A7A0EE-BC1C-43C9-8627-3D7811DED8F2}" srcOrd="1" destOrd="0" parTransId="{FD6A9094-2DAF-43A1-BEE2-C213D0252DE3}" sibTransId="{D1A62DD1-B30F-466D-A7E9-540BA55936C6}"/>
    <dgm:cxn modelId="{F6889C31-2DA5-4B20-8916-EFAEE1059906}" type="presOf" srcId="{EF61CF48-AB4D-4589-9600-F92326E8C0FA}" destId="{638D9CB5-7AEF-481F-AD85-0200D662B46B}" srcOrd="0" destOrd="0" presId="urn:microsoft.com/office/officeart/2005/8/layout/vList2"/>
    <dgm:cxn modelId="{C3D61475-D9FA-4349-A63E-43E0B8177B08}" type="presOf" srcId="{016653E3-A8EB-45B2-969F-C629A40BAA5E}" destId="{9E903599-0635-4B51-926D-395A51EFC53E}" srcOrd="0" destOrd="0" presId="urn:microsoft.com/office/officeart/2005/8/layout/vList2"/>
    <dgm:cxn modelId="{5D3CA780-1C24-4F9A-B6B6-F8E3F28B19ED}" type="presOf" srcId="{8160775E-B1BD-4B28-A000-24CD764F163A}" destId="{0326CDDA-BEED-420E-BF5C-00C2169DD886}" srcOrd="0" destOrd="0" presId="urn:microsoft.com/office/officeart/2005/8/layout/vList2"/>
    <dgm:cxn modelId="{8EF8CF99-F2A0-419D-B66A-CDE4A6BC134A}" type="presOf" srcId="{92A7A0EE-BC1C-43C9-8627-3D7811DED8F2}" destId="{36182D72-8378-4270-BB9F-DB2CA4F90D65}" srcOrd="0" destOrd="0" presId="urn:microsoft.com/office/officeart/2005/8/layout/vList2"/>
    <dgm:cxn modelId="{FCE575E6-4841-4388-A00D-9F4DFF5E0BDA}" srcId="{8160775E-B1BD-4B28-A000-24CD764F163A}" destId="{EF61CF48-AB4D-4589-9600-F92326E8C0FA}" srcOrd="0" destOrd="0" parTransId="{350FECFF-53BB-41C9-9DFF-8EA9EA1B9D8B}" sibTransId="{3A7E1AD4-BA29-4D2C-9AA8-E784DBEFCFEC}"/>
    <dgm:cxn modelId="{3C9A510C-3E82-4B65-BB93-124B92773655}" type="presParOf" srcId="{0326CDDA-BEED-420E-BF5C-00C2169DD886}" destId="{638D9CB5-7AEF-481F-AD85-0200D662B46B}" srcOrd="0" destOrd="0" presId="urn:microsoft.com/office/officeart/2005/8/layout/vList2"/>
    <dgm:cxn modelId="{06CC5B42-88A8-4B71-BA9A-09A96ED838C7}" type="presParOf" srcId="{0326CDDA-BEED-420E-BF5C-00C2169DD886}" destId="{EE8140FB-3DFC-4204-8925-1AFD8C5FB575}" srcOrd="1" destOrd="0" presId="urn:microsoft.com/office/officeart/2005/8/layout/vList2"/>
    <dgm:cxn modelId="{EB48E47F-8893-4C90-8DCA-2C5881CAA18B}" type="presParOf" srcId="{0326CDDA-BEED-420E-BF5C-00C2169DD886}" destId="{36182D72-8378-4270-BB9F-DB2CA4F90D65}" srcOrd="2" destOrd="0" presId="urn:microsoft.com/office/officeart/2005/8/layout/vList2"/>
    <dgm:cxn modelId="{5C99EC27-62D8-4A0A-B799-816E44022090}" type="presParOf" srcId="{0326CDDA-BEED-420E-BF5C-00C2169DD886}" destId="{D489CC3A-529D-4078-8706-C503184A61EC}" srcOrd="3" destOrd="0" presId="urn:microsoft.com/office/officeart/2005/8/layout/vList2"/>
    <dgm:cxn modelId="{6A36CE42-EC1E-48A0-84BF-93CB22B27A75}" type="presParOf" srcId="{0326CDDA-BEED-420E-BF5C-00C2169DD886}" destId="{9E903599-0635-4B51-926D-395A51EFC53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F8DBCF-5C79-455C-A47C-8DCEA709A560}"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2863766-345E-42CD-B478-0BD2934DA571}">
      <dgm:prSet/>
      <dgm:spPr/>
      <dgm:t>
        <a:bodyPr/>
        <a:lstStyle/>
        <a:p>
          <a:r>
            <a:rPr lang="en-GB"/>
            <a:t>Dresden and Hiroshima</a:t>
          </a:r>
          <a:endParaRPr lang="en-US"/>
        </a:p>
      </dgm:t>
    </dgm:pt>
    <dgm:pt modelId="{4E744262-96C3-4B08-B438-3EF745C55A8E}" type="parTrans" cxnId="{CF760CB1-92BE-4FD2-875E-022F7B75E578}">
      <dgm:prSet/>
      <dgm:spPr/>
      <dgm:t>
        <a:bodyPr/>
        <a:lstStyle/>
        <a:p>
          <a:endParaRPr lang="en-US"/>
        </a:p>
      </dgm:t>
    </dgm:pt>
    <dgm:pt modelId="{9013FDB4-2CC8-4661-B3D1-CE0BDBCB0FCA}" type="sibTrans" cxnId="{CF760CB1-92BE-4FD2-875E-022F7B75E578}">
      <dgm:prSet/>
      <dgm:spPr/>
      <dgm:t>
        <a:bodyPr/>
        <a:lstStyle/>
        <a:p>
          <a:endParaRPr lang="en-US"/>
        </a:p>
      </dgm:t>
    </dgm:pt>
    <dgm:pt modelId="{43A09787-AFF1-4BA6-A2CE-A3E611AEDC71}">
      <dgm:prSet/>
      <dgm:spPr/>
      <dgm:t>
        <a:bodyPr/>
        <a:lstStyle/>
        <a:p>
          <a:r>
            <a:rPr lang="en-GB"/>
            <a:t>Massada v Warsaw Ghetto</a:t>
          </a:r>
          <a:endParaRPr lang="en-US"/>
        </a:p>
      </dgm:t>
    </dgm:pt>
    <dgm:pt modelId="{CDC93553-5BE7-4FF2-A29D-27DF0412A56F}" type="parTrans" cxnId="{F5EBFCE0-173C-421E-A0E3-D7F3250E6017}">
      <dgm:prSet/>
      <dgm:spPr/>
      <dgm:t>
        <a:bodyPr/>
        <a:lstStyle/>
        <a:p>
          <a:endParaRPr lang="en-US"/>
        </a:p>
      </dgm:t>
    </dgm:pt>
    <dgm:pt modelId="{39066DEE-C6E6-4ED1-8EE2-D8441ED897E8}" type="sibTrans" cxnId="{F5EBFCE0-173C-421E-A0E3-D7F3250E6017}">
      <dgm:prSet/>
      <dgm:spPr/>
      <dgm:t>
        <a:bodyPr/>
        <a:lstStyle/>
        <a:p>
          <a:endParaRPr lang="en-US"/>
        </a:p>
      </dgm:t>
    </dgm:pt>
    <dgm:pt modelId="{43884EFA-BB67-4321-B957-335843072A2A}">
      <dgm:prSet/>
      <dgm:spPr/>
      <dgm:t>
        <a:bodyPr/>
        <a:lstStyle/>
        <a:p>
          <a:r>
            <a:rPr lang="en-GB"/>
            <a:t>Sinai Campaign</a:t>
          </a:r>
          <a:endParaRPr lang="en-US"/>
        </a:p>
      </dgm:t>
    </dgm:pt>
    <dgm:pt modelId="{658D0175-D103-4138-9329-9735E0825AD1}" type="parTrans" cxnId="{670E526A-A455-4240-837C-0E4876BD38C2}">
      <dgm:prSet/>
      <dgm:spPr/>
      <dgm:t>
        <a:bodyPr/>
        <a:lstStyle/>
        <a:p>
          <a:endParaRPr lang="en-US"/>
        </a:p>
      </dgm:t>
    </dgm:pt>
    <dgm:pt modelId="{905647B4-639F-46C4-8A01-21C7F8F0F46E}" type="sibTrans" cxnId="{670E526A-A455-4240-837C-0E4876BD38C2}">
      <dgm:prSet/>
      <dgm:spPr/>
      <dgm:t>
        <a:bodyPr/>
        <a:lstStyle/>
        <a:p>
          <a:endParaRPr lang="en-US"/>
        </a:p>
      </dgm:t>
    </dgm:pt>
    <dgm:pt modelId="{803249C8-9F59-44B8-B5A1-7FC9F0F37935}">
      <dgm:prSet/>
      <dgm:spPr/>
      <dgm:t>
        <a:bodyPr/>
        <a:lstStyle/>
        <a:p>
          <a:r>
            <a:rPr lang="en-GB"/>
            <a:t>Osiraq</a:t>
          </a:r>
          <a:endParaRPr lang="en-US"/>
        </a:p>
      </dgm:t>
    </dgm:pt>
    <dgm:pt modelId="{6DC30E0A-1710-4E02-8F38-AB268803AD58}" type="parTrans" cxnId="{D116DA60-A0FD-483C-8707-647FA25A84AE}">
      <dgm:prSet/>
      <dgm:spPr/>
      <dgm:t>
        <a:bodyPr/>
        <a:lstStyle/>
        <a:p>
          <a:endParaRPr lang="en-US"/>
        </a:p>
      </dgm:t>
    </dgm:pt>
    <dgm:pt modelId="{672F1AF2-ECF9-46B4-B9BA-E78BCADB7720}" type="sibTrans" cxnId="{D116DA60-A0FD-483C-8707-647FA25A84AE}">
      <dgm:prSet/>
      <dgm:spPr/>
      <dgm:t>
        <a:bodyPr/>
        <a:lstStyle/>
        <a:p>
          <a:endParaRPr lang="en-US"/>
        </a:p>
      </dgm:t>
    </dgm:pt>
    <dgm:pt modelId="{76DAACCF-9FD4-4B3E-839B-15A3F675274C}">
      <dgm:prSet/>
      <dgm:spPr/>
      <dgm:t>
        <a:bodyPr/>
        <a:lstStyle/>
        <a:p>
          <a:r>
            <a:rPr lang="en-GB"/>
            <a:t>Lebanon Wars</a:t>
          </a:r>
          <a:endParaRPr lang="en-US"/>
        </a:p>
      </dgm:t>
    </dgm:pt>
    <dgm:pt modelId="{8CB2AB1C-6DC0-4C39-8162-072B9C88C27E}" type="parTrans" cxnId="{500C7034-1B24-4C2A-8463-7AFD613B8428}">
      <dgm:prSet/>
      <dgm:spPr/>
      <dgm:t>
        <a:bodyPr/>
        <a:lstStyle/>
        <a:p>
          <a:endParaRPr lang="en-US"/>
        </a:p>
      </dgm:t>
    </dgm:pt>
    <dgm:pt modelId="{7D0A1038-3AD4-4A53-8AA1-F3614A7A7B9A}" type="sibTrans" cxnId="{500C7034-1B24-4C2A-8463-7AFD613B8428}">
      <dgm:prSet/>
      <dgm:spPr/>
      <dgm:t>
        <a:bodyPr/>
        <a:lstStyle/>
        <a:p>
          <a:endParaRPr lang="en-US"/>
        </a:p>
      </dgm:t>
    </dgm:pt>
    <dgm:pt modelId="{15125ACB-D9A4-4828-8930-A2688BFE088D}">
      <dgm:prSet/>
      <dgm:spPr/>
      <dgm:t>
        <a:bodyPr/>
        <a:lstStyle/>
        <a:p>
          <a:r>
            <a:rPr lang="en-GB"/>
            <a:t>Sabra &amp; Chatilla</a:t>
          </a:r>
          <a:endParaRPr lang="en-US"/>
        </a:p>
      </dgm:t>
    </dgm:pt>
    <dgm:pt modelId="{ECD65A8E-10FF-4281-989F-747C30CD866D}" type="parTrans" cxnId="{D8F701F3-BDCA-41B6-9B79-DA4F2E93F109}">
      <dgm:prSet/>
      <dgm:spPr/>
      <dgm:t>
        <a:bodyPr/>
        <a:lstStyle/>
        <a:p>
          <a:endParaRPr lang="en-US"/>
        </a:p>
      </dgm:t>
    </dgm:pt>
    <dgm:pt modelId="{9FC238B9-C05B-4A97-AEFE-01C342FFD7C3}" type="sibTrans" cxnId="{D8F701F3-BDCA-41B6-9B79-DA4F2E93F109}">
      <dgm:prSet/>
      <dgm:spPr/>
      <dgm:t>
        <a:bodyPr/>
        <a:lstStyle/>
        <a:p>
          <a:endParaRPr lang="en-US"/>
        </a:p>
      </dgm:t>
    </dgm:pt>
    <dgm:pt modelId="{48CDC3A8-EB51-46D3-9018-D7D85CCB104F}">
      <dgm:prSet/>
      <dgm:spPr/>
      <dgm:t>
        <a:bodyPr/>
        <a:lstStyle/>
        <a:p>
          <a:r>
            <a:rPr lang="en-GB"/>
            <a:t>Ein Hilwe</a:t>
          </a:r>
          <a:endParaRPr lang="en-US"/>
        </a:p>
      </dgm:t>
    </dgm:pt>
    <dgm:pt modelId="{0259D515-C3B6-4270-849E-6DC2091A06A9}" type="parTrans" cxnId="{7E7E919E-DF05-4280-8FCB-D372D5E0588F}">
      <dgm:prSet/>
      <dgm:spPr/>
      <dgm:t>
        <a:bodyPr/>
        <a:lstStyle/>
        <a:p>
          <a:endParaRPr lang="en-US"/>
        </a:p>
      </dgm:t>
    </dgm:pt>
    <dgm:pt modelId="{0574734F-E9A8-413B-BD0B-F970C2E2E4F2}" type="sibTrans" cxnId="{7E7E919E-DF05-4280-8FCB-D372D5E0588F}">
      <dgm:prSet/>
      <dgm:spPr/>
      <dgm:t>
        <a:bodyPr/>
        <a:lstStyle/>
        <a:p>
          <a:endParaRPr lang="en-US"/>
        </a:p>
      </dgm:t>
    </dgm:pt>
    <dgm:pt modelId="{008D3A0D-65A1-4078-8650-6FE39631B2DA}">
      <dgm:prSet/>
      <dgm:spPr/>
      <dgm:t>
        <a:bodyPr/>
        <a:lstStyle/>
        <a:p>
          <a:r>
            <a:rPr lang="en-GB"/>
            <a:t>Gaza Wars</a:t>
          </a:r>
          <a:endParaRPr lang="en-US"/>
        </a:p>
      </dgm:t>
    </dgm:pt>
    <dgm:pt modelId="{A23D1362-A533-47A5-8DA4-D73921947B2C}" type="parTrans" cxnId="{C4A88B65-A575-49A9-817B-34799B3ABF98}">
      <dgm:prSet/>
      <dgm:spPr/>
      <dgm:t>
        <a:bodyPr/>
        <a:lstStyle/>
        <a:p>
          <a:endParaRPr lang="en-US"/>
        </a:p>
      </dgm:t>
    </dgm:pt>
    <dgm:pt modelId="{A20A83B4-253D-44CF-97A1-06242D59BD51}" type="sibTrans" cxnId="{C4A88B65-A575-49A9-817B-34799B3ABF98}">
      <dgm:prSet/>
      <dgm:spPr/>
      <dgm:t>
        <a:bodyPr/>
        <a:lstStyle/>
        <a:p>
          <a:endParaRPr lang="en-US"/>
        </a:p>
      </dgm:t>
    </dgm:pt>
    <dgm:pt modelId="{BAFAEEB7-9665-4E18-B292-3237347E54F5}" type="pres">
      <dgm:prSet presAssocID="{64F8DBCF-5C79-455C-A47C-8DCEA709A560}" presName="linear" presStyleCnt="0">
        <dgm:presLayoutVars>
          <dgm:animLvl val="lvl"/>
          <dgm:resizeHandles val="exact"/>
        </dgm:presLayoutVars>
      </dgm:prSet>
      <dgm:spPr/>
    </dgm:pt>
    <dgm:pt modelId="{D8C702A0-0EE2-4DC0-ABC7-41F2354D3AAE}" type="pres">
      <dgm:prSet presAssocID="{12863766-345E-42CD-B478-0BD2934DA571}" presName="parentText" presStyleLbl="node1" presStyleIdx="0" presStyleCnt="8">
        <dgm:presLayoutVars>
          <dgm:chMax val="0"/>
          <dgm:bulletEnabled val="1"/>
        </dgm:presLayoutVars>
      </dgm:prSet>
      <dgm:spPr/>
    </dgm:pt>
    <dgm:pt modelId="{F7821598-3B4F-47D1-AFC2-9C94285AB8B9}" type="pres">
      <dgm:prSet presAssocID="{9013FDB4-2CC8-4661-B3D1-CE0BDBCB0FCA}" presName="spacer" presStyleCnt="0"/>
      <dgm:spPr/>
    </dgm:pt>
    <dgm:pt modelId="{10ECF7D2-0FA1-449C-89E2-1B1FE8A54D94}" type="pres">
      <dgm:prSet presAssocID="{43A09787-AFF1-4BA6-A2CE-A3E611AEDC71}" presName="parentText" presStyleLbl="node1" presStyleIdx="1" presStyleCnt="8">
        <dgm:presLayoutVars>
          <dgm:chMax val="0"/>
          <dgm:bulletEnabled val="1"/>
        </dgm:presLayoutVars>
      </dgm:prSet>
      <dgm:spPr/>
    </dgm:pt>
    <dgm:pt modelId="{844F8986-98CE-431E-BB96-3734E0967CA1}" type="pres">
      <dgm:prSet presAssocID="{39066DEE-C6E6-4ED1-8EE2-D8441ED897E8}" presName="spacer" presStyleCnt="0"/>
      <dgm:spPr/>
    </dgm:pt>
    <dgm:pt modelId="{76B23351-6878-4ED3-9C01-0CBD5FE4E61E}" type="pres">
      <dgm:prSet presAssocID="{43884EFA-BB67-4321-B957-335843072A2A}" presName="parentText" presStyleLbl="node1" presStyleIdx="2" presStyleCnt="8">
        <dgm:presLayoutVars>
          <dgm:chMax val="0"/>
          <dgm:bulletEnabled val="1"/>
        </dgm:presLayoutVars>
      </dgm:prSet>
      <dgm:spPr/>
    </dgm:pt>
    <dgm:pt modelId="{D3CFD3D6-8948-4B55-8A74-D58BDB10E747}" type="pres">
      <dgm:prSet presAssocID="{905647B4-639F-46C4-8A01-21C7F8F0F46E}" presName="spacer" presStyleCnt="0"/>
      <dgm:spPr/>
    </dgm:pt>
    <dgm:pt modelId="{DA12735E-3666-43D9-AED4-084C87B3801E}" type="pres">
      <dgm:prSet presAssocID="{803249C8-9F59-44B8-B5A1-7FC9F0F37935}" presName="parentText" presStyleLbl="node1" presStyleIdx="3" presStyleCnt="8">
        <dgm:presLayoutVars>
          <dgm:chMax val="0"/>
          <dgm:bulletEnabled val="1"/>
        </dgm:presLayoutVars>
      </dgm:prSet>
      <dgm:spPr/>
    </dgm:pt>
    <dgm:pt modelId="{CC165366-D12A-4780-AD72-3325FF4EB655}" type="pres">
      <dgm:prSet presAssocID="{672F1AF2-ECF9-46B4-B9BA-E78BCADB7720}" presName="spacer" presStyleCnt="0"/>
      <dgm:spPr/>
    </dgm:pt>
    <dgm:pt modelId="{70F69944-BE59-4E48-8064-7351F71F465C}" type="pres">
      <dgm:prSet presAssocID="{76DAACCF-9FD4-4B3E-839B-15A3F675274C}" presName="parentText" presStyleLbl="node1" presStyleIdx="4" presStyleCnt="8">
        <dgm:presLayoutVars>
          <dgm:chMax val="0"/>
          <dgm:bulletEnabled val="1"/>
        </dgm:presLayoutVars>
      </dgm:prSet>
      <dgm:spPr/>
    </dgm:pt>
    <dgm:pt modelId="{D105C5BD-44CF-494B-8104-69640815A760}" type="pres">
      <dgm:prSet presAssocID="{7D0A1038-3AD4-4A53-8AA1-F3614A7A7B9A}" presName="spacer" presStyleCnt="0"/>
      <dgm:spPr/>
    </dgm:pt>
    <dgm:pt modelId="{A09BBF06-28D7-4C81-B485-856F21E18602}" type="pres">
      <dgm:prSet presAssocID="{15125ACB-D9A4-4828-8930-A2688BFE088D}" presName="parentText" presStyleLbl="node1" presStyleIdx="5" presStyleCnt="8">
        <dgm:presLayoutVars>
          <dgm:chMax val="0"/>
          <dgm:bulletEnabled val="1"/>
        </dgm:presLayoutVars>
      </dgm:prSet>
      <dgm:spPr/>
    </dgm:pt>
    <dgm:pt modelId="{92649E7C-7591-4BBD-B105-9E3F0CF51018}" type="pres">
      <dgm:prSet presAssocID="{9FC238B9-C05B-4A97-AEFE-01C342FFD7C3}" presName="spacer" presStyleCnt="0"/>
      <dgm:spPr/>
    </dgm:pt>
    <dgm:pt modelId="{7CCFAF48-2DF4-49B7-9A4F-772785D9DD53}" type="pres">
      <dgm:prSet presAssocID="{48CDC3A8-EB51-46D3-9018-D7D85CCB104F}" presName="parentText" presStyleLbl="node1" presStyleIdx="6" presStyleCnt="8">
        <dgm:presLayoutVars>
          <dgm:chMax val="0"/>
          <dgm:bulletEnabled val="1"/>
        </dgm:presLayoutVars>
      </dgm:prSet>
      <dgm:spPr/>
    </dgm:pt>
    <dgm:pt modelId="{F0F871F5-BB66-4B37-9D21-173836643B44}" type="pres">
      <dgm:prSet presAssocID="{0574734F-E9A8-413B-BD0B-F970C2E2E4F2}" presName="spacer" presStyleCnt="0"/>
      <dgm:spPr/>
    </dgm:pt>
    <dgm:pt modelId="{61713C90-107F-497E-9EBE-EE5B54DC5A07}" type="pres">
      <dgm:prSet presAssocID="{008D3A0D-65A1-4078-8650-6FE39631B2DA}" presName="parentText" presStyleLbl="node1" presStyleIdx="7" presStyleCnt="8">
        <dgm:presLayoutVars>
          <dgm:chMax val="0"/>
          <dgm:bulletEnabled val="1"/>
        </dgm:presLayoutVars>
      </dgm:prSet>
      <dgm:spPr/>
    </dgm:pt>
  </dgm:ptLst>
  <dgm:cxnLst>
    <dgm:cxn modelId="{EEF35521-DE54-419B-98FA-F2A59BDC2B50}" type="presOf" srcId="{008D3A0D-65A1-4078-8650-6FE39631B2DA}" destId="{61713C90-107F-497E-9EBE-EE5B54DC5A07}" srcOrd="0" destOrd="0" presId="urn:microsoft.com/office/officeart/2005/8/layout/vList2"/>
    <dgm:cxn modelId="{500C7034-1B24-4C2A-8463-7AFD613B8428}" srcId="{64F8DBCF-5C79-455C-A47C-8DCEA709A560}" destId="{76DAACCF-9FD4-4B3E-839B-15A3F675274C}" srcOrd="4" destOrd="0" parTransId="{8CB2AB1C-6DC0-4C39-8162-072B9C88C27E}" sibTransId="{7D0A1038-3AD4-4A53-8AA1-F3614A7A7B9A}"/>
    <dgm:cxn modelId="{D078645C-5B69-4A6F-8FE4-DD3A08A7E61C}" type="presOf" srcId="{64F8DBCF-5C79-455C-A47C-8DCEA709A560}" destId="{BAFAEEB7-9665-4E18-B292-3237347E54F5}" srcOrd="0" destOrd="0" presId="urn:microsoft.com/office/officeart/2005/8/layout/vList2"/>
    <dgm:cxn modelId="{D116DA60-A0FD-483C-8707-647FA25A84AE}" srcId="{64F8DBCF-5C79-455C-A47C-8DCEA709A560}" destId="{803249C8-9F59-44B8-B5A1-7FC9F0F37935}" srcOrd="3" destOrd="0" parTransId="{6DC30E0A-1710-4E02-8F38-AB268803AD58}" sibTransId="{672F1AF2-ECF9-46B4-B9BA-E78BCADB7720}"/>
    <dgm:cxn modelId="{C4A88B65-A575-49A9-817B-34799B3ABF98}" srcId="{64F8DBCF-5C79-455C-A47C-8DCEA709A560}" destId="{008D3A0D-65A1-4078-8650-6FE39631B2DA}" srcOrd="7" destOrd="0" parTransId="{A23D1362-A533-47A5-8DA4-D73921947B2C}" sibTransId="{A20A83B4-253D-44CF-97A1-06242D59BD51}"/>
    <dgm:cxn modelId="{670E526A-A455-4240-837C-0E4876BD38C2}" srcId="{64F8DBCF-5C79-455C-A47C-8DCEA709A560}" destId="{43884EFA-BB67-4321-B957-335843072A2A}" srcOrd="2" destOrd="0" parTransId="{658D0175-D103-4138-9329-9735E0825AD1}" sibTransId="{905647B4-639F-46C4-8A01-21C7F8F0F46E}"/>
    <dgm:cxn modelId="{062CA654-9777-4130-B6FE-743D8205579A}" type="presOf" srcId="{43884EFA-BB67-4321-B957-335843072A2A}" destId="{76B23351-6878-4ED3-9C01-0CBD5FE4E61E}" srcOrd="0" destOrd="0" presId="urn:microsoft.com/office/officeart/2005/8/layout/vList2"/>
    <dgm:cxn modelId="{7E7E919E-DF05-4280-8FCB-D372D5E0588F}" srcId="{64F8DBCF-5C79-455C-A47C-8DCEA709A560}" destId="{48CDC3A8-EB51-46D3-9018-D7D85CCB104F}" srcOrd="6" destOrd="0" parTransId="{0259D515-C3B6-4270-849E-6DC2091A06A9}" sibTransId="{0574734F-E9A8-413B-BD0B-F970C2E2E4F2}"/>
    <dgm:cxn modelId="{55A6EDA3-FBEC-4E1E-8904-1D6D7A6758F6}" type="presOf" srcId="{15125ACB-D9A4-4828-8930-A2688BFE088D}" destId="{A09BBF06-28D7-4C81-B485-856F21E18602}" srcOrd="0" destOrd="0" presId="urn:microsoft.com/office/officeart/2005/8/layout/vList2"/>
    <dgm:cxn modelId="{CF760CB1-92BE-4FD2-875E-022F7B75E578}" srcId="{64F8DBCF-5C79-455C-A47C-8DCEA709A560}" destId="{12863766-345E-42CD-B478-0BD2934DA571}" srcOrd="0" destOrd="0" parTransId="{4E744262-96C3-4B08-B438-3EF745C55A8E}" sibTransId="{9013FDB4-2CC8-4661-B3D1-CE0BDBCB0FCA}"/>
    <dgm:cxn modelId="{C8003CB1-5EA8-40CA-A812-BBA2D8AC91C6}" type="presOf" srcId="{76DAACCF-9FD4-4B3E-839B-15A3F675274C}" destId="{70F69944-BE59-4E48-8064-7351F71F465C}" srcOrd="0" destOrd="0" presId="urn:microsoft.com/office/officeart/2005/8/layout/vList2"/>
    <dgm:cxn modelId="{4845EBBB-75C5-4779-8EC8-431D2AACCBED}" type="presOf" srcId="{48CDC3A8-EB51-46D3-9018-D7D85CCB104F}" destId="{7CCFAF48-2DF4-49B7-9A4F-772785D9DD53}" srcOrd="0" destOrd="0" presId="urn:microsoft.com/office/officeart/2005/8/layout/vList2"/>
    <dgm:cxn modelId="{56288BCB-5D09-4C00-8E2D-5FAC2CDF5CCF}" type="presOf" srcId="{43A09787-AFF1-4BA6-A2CE-A3E611AEDC71}" destId="{10ECF7D2-0FA1-449C-89E2-1B1FE8A54D94}" srcOrd="0" destOrd="0" presId="urn:microsoft.com/office/officeart/2005/8/layout/vList2"/>
    <dgm:cxn modelId="{93E338DC-C75F-4DD7-8C4B-047BC83A6A82}" type="presOf" srcId="{803249C8-9F59-44B8-B5A1-7FC9F0F37935}" destId="{DA12735E-3666-43D9-AED4-084C87B3801E}" srcOrd="0" destOrd="0" presId="urn:microsoft.com/office/officeart/2005/8/layout/vList2"/>
    <dgm:cxn modelId="{F5EBFCE0-173C-421E-A0E3-D7F3250E6017}" srcId="{64F8DBCF-5C79-455C-A47C-8DCEA709A560}" destId="{43A09787-AFF1-4BA6-A2CE-A3E611AEDC71}" srcOrd="1" destOrd="0" parTransId="{CDC93553-5BE7-4FF2-A29D-27DF0412A56F}" sibTransId="{39066DEE-C6E6-4ED1-8EE2-D8441ED897E8}"/>
    <dgm:cxn modelId="{55EC4BEB-F4A3-4328-8BD8-9D6AE03D3D5D}" type="presOf" srcId="{12863766-345E-42CD-B478-0BD2934DA571}" destId="{D8C702A0-0EE2-4DC0-ABC7-41F2354D3AAE}" srcOrd="0" destOrd="0" presId="urn:microsoft.com/office/officeart/2005/8/layout/vList2"/>
    <dgm:cxn modelId="{D8F701F3-BDCA-41B6-9B79-DA4F2E93F109}" srcId="{64F8DBCF-5C79-455C-A47C-8DCEA709A560}" destId="{15125ACB-D9A4-4828-8930-A2688BFE088D}" srcOrd="5" destOrd="0" parTransId="{ECD65A8E-10FF-4281-989F-747C30CD866D}" sibTransId="{9FC238B9-C05B-4A97-AEFE-01C342FFD7C3}"/>
    <dgm:cxn modelId="{CE4C3330-CA38-46DA-A476-E47C5164F161}" type="presParOf" srcId="{BAFAEEB7-9665-4E18-B292-3237347E54F5}" destId="{D8C702A0-0EE2-4DC0-ABC7-41F2354D3AAE}" srcOrd="0" destOrd="0" presId="urn:microsoft.com/office/officeart/2005/8/layout/vList2"/>
    <dgm:cxn modelId="{00298D99-9A3E-436F-9620-DF88D9FF40F7}" type="presParOf" srcId="{BAFAEEB7-9665-4E18-B292-3237347E54F5}" destId="{F7821598-3B4F-47D1-AFC2-9C94285AB8B9}" srcOrd="1" destOrd="0" presId="urn:microsoft.com/office/officeart/2005/8/layout/vList2"/>
    <dgm:cxn modelId="{E925B30A-BA18-4991-9A24-7101EE8348D1}" type="presParOf" srcId="{BAFAEEB7-9665-4E18-B292-3237347E54F5}" destId="{10ECF7D2-0FA1-449C-89E2-1B1FE8A54D94}" srcOrd="2" destOrd="0" presId="urn:microsoft.com/office/officeart/2005/8/layout/vList2"/>
    <dgm:cxn modelId="{45B9C27E-31C9-49E5-9D60-5ECFF49678DB}" type="presParOf" srcId="{BAFAEEB7-9665-4E18-B292-3237347E54F5}" destId="{844F8986-98CE-431E-BB96-3734E0967CA1}" srcOrd="3" destOrd="0" presId="urn:microsoft.com/office/officeart/2005/8/layout/vList2"/>
    <dgm:cxn modelId="{1070314E-1044-43B0-897D-11C866C0765C}" type="presParOf" srcId="{BAFAEEB7-9665-4E18-B292-3237347E54F5}" destId="{76B23351-6878-4ED3-9C01-0CBD5FE4E61E}" srcOrd="4" destOrd="0" presId="urn:microsoft.com/office/officeart/2005/8/layout/vList2"/>
    <dgm:cxn modelId="{0401A712-9280-4B74-8B4D-E13732963B90}" type="presParOf" srcId="{BAFAEEB7-9665-4E18-B292-3237347E54F5}" destId="{D3CFD3D6-8948-4B55-8A74-D58BDB10E747}" srcOrd="5" destOrd="0" presId="urn:microsoft.com/office/officeart/2005/8/layout/vList2"/>
    <dgm:cxn modelId="{2A953C81-9B08-45B1-8452-6EA013AFBCDE}" type="presParOf" srcId="{BAFAEEB7-9665-4E18-B292-3237347E54F5}" destId="{DA12735E-3666-43D9-AED4-084C87B3801E}" srcOrd="6" destOrd="0" presId="urn:microsoft.com/office/officeart/2005/8/layout/vList2"/>
    <dgm:cxn modelId="{9C1544B2-2A0C-47C6-9166-79FE56936317}" type="presParOf" srcId="{BAFAEEB7-9665-4E18-B292-3237347E54F5}" destId="{CC165366-D12A-4780-AD72-3325FF4EB655}" srcOrd="7" destOrd="0" presId="urn:microsoft.com/office/officeart/2005/8/layout/vList2"/>
    <dgm:cxn modelId="{B4DE78AF-2AEE-4926-8E6C-8EA341954518}" type="presParOf" srcId="{BAFAEEB7-9665-4E18-B292-3237347E54F5}" destId="{70F69944-BE59-4E48-8064-7351F71F465C}" srcOrd="8" destOrd="0" presId="urn:microsoft.com/office/officeart/2005/8/layout/vList2"/>
    <dgm:cxn modelId="{BB762540-50AE-44AC-B535-5AF7F693613F}" type="presParOf" srcId="{BAFAEEB7-9665-4E18-B292-3237347E54F5}" destId="{D105C5BD-44CF-494B-8104-69640815A760}" srcOrd="9" destOrd="0" presId="urn:microsoft.com/office/officeart/2005/8/layout/vList2"/>
    <dgm:cxn modelId="{8385455A-A8E7-41CA-8D97-38EE2B148628}" type="presParOf" srcId="{BAFAEEB7-9665-4E18-B292-3237347E54F5}" destId="{A09BBF06-28D7-4C81-B485-856F21E18602}" srcOrd="10" destOrd="0" presId="urn:microsoft.com/office/officeart/2005/8/layout/vList2"/>
    <dgm:cxn modelId="{E3C7F909-BD70-46A9-BBB0-5808A9B23A35}" type="presParOf" srcId="{BAFAEEB7-9665-4E18-B292-3237347E54F5}" destId="{92649E7C-7591-4BBD-B105-9E3F0CF51018}" srcOrd="11" destOrd="0" presId="urn:microsoft.com/office/officeart/2005/8/layout/vList2"/>
    <dgm:cxn modelId="{8ED5DF30-20BC-46DD-BC5D-377A5488820D}" type="presParOf" srcId="{BAFAEEB7-9665-4E18-B292-3237347E54F5}" destId="{7CCFAF48-2DF4-49B7-9A4F-772785D9DD53}" srcOrd="12" destOrd="0" presId="urn:microsoft.com/office/officeart/2005/8/layout/vList2"/>
    <dgm:cxn modelId="{89C21637-6CC2-4B2B-A1BB-6C11CED6D12B}" type="presParOf" srcId="{BAFAEEB7-9665-4E18-B292-3237347E54F5}" destId="{F0F871F5-BB66-4B37-9D21-173836643B44}" srcOrd="13" destOrd="0" presId="urn:microsoft.com/office/officeart/2005/8/layout/vList2"/>
    <dgm:cxn modelId="{7A868163-C60D-474C-A92F-68FF805F6301}" type="presParOf" srcId="{BAFAEEB7-9665-4E18-B292-3237347E54F5}" destId="{61713C90-107F-497E-9EBE-EE5B54DC5A07}"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6E4B0E-72B8-412E-ACE6-10DA73F3C543}" type="doc">
      <dgm:prSet loTypeId="urn:microsoft.com/office/officeart/2005/8/layout/matrix2" loCatId="matrix" qsTypeId="urn:microsoft.com/office/officeart/2005/8/quickstyle/simple1" qsCatId="simple" csTypeId="urn:microsoft.com/office/officeart/2005/8/colors/colorful2" csCatId="colorful"/>
      <dgm:spPr/>
      <dgm:t>
        <a:bodyPr/>
        <a:lstStyle/>
        <a:p>
          <a:endParaRPr lang="en-US"/>
        </a:p>
      </dgm:t>
    </dgm:pt>
    <dgm:pt modelId="{97763282-DF03-4A78-B545-0BE5B7733EDC}">
      <dgm:prSet/>
      <dgm:spPr/>
      <dgm:t>
        <a:bodyPr/>
        <a:lstStyle/>
        <a:p>
          <a:r>
            <a:rPr lang="en-GB" dirty="0"/>
            <a:t>Self-defence v Religious Conquest</a:t>
          </a:r>
          <a:endParaRPr lang="en-US" dirty="0"/>
        </a:p>
      </dgm:t>
    </dgm:pt>
    <dgm:pt modelId="{D6D9FFAB-7884-4129-BDC3-2CD3154AC22D}" type="parTrans" cxnId="{168C5A05-F713-4E5D-BC6C-C2E1F4CA2E4A}">
      <dgm:prSet/>
      <dgm:spPr/>
      <dgm:t>
        <a:bodyPr/>
        <a:lstStyle/>
        <a:p>
          <a:endParaRPr lang="en-US"/>
        </a:p>
      </dgm:t>
    </dgm:pt>
    <dgm:pt modelId="{4A3A4917-C01A-48FF-87B8-89A77E725DC4}" type="sibTrans" cxnId="{168C5A05-F713-4E5D-BC6C-C2E1F4CA2E4A}">
      <dgm:prSet/>
      <dgm:spPr/>
      <dgm:t>
        <a:bodyPr/>
        <a:lstStyle/>
        <a:p>
          <a:endParaRPr lang="en-US"/>
        </a:p>
      </dgm:t>
    </dgm:pt>
    <dgm:pt modelId="{522E8EC8-A133-4761-8027-AA1EAC1BC474}">
      <dgm:prSet/>
      <dgm:spPr/>
      <dgm:t>
        <a:bodyPr/>
        <a:lstStyle/>
        <a:p>
          <a:r>
            <a:rPr lang="en-GB" dirty="0"/>
            <a:t>Rav Herzog v </a:t>
          </a:r>
          <a:r>
            <a:rPr lang="en-GB" dirty="0" err="1"/>
            <a:t>Tzi</a:t>
          </a:r>
          <a:r>
            <a:rPr lang="en-GB" dirty="0"/>
            <a:t> Yehudah Kook- ethics v theology</a:t>
          </a:r>
          <a:endParaRPr lang="en-US" dirty="0"/>
        </a:p>
      </dgm:t>
    </dgm:pt>
    <dgm:pt modelId="{AAADDF43-A8BB-42E4-992B-9201EED8C40A}" type="parTrans" cxnId="{E09654F2-DFBE-4CD0-91F1-403F81D29AD6}">
      <dgm:prSet/>
      <dgm:spPr/>
      <dgm:t>
        <a:bodyPr/>
        <a:lstStyle/>
        <a:p>
          <a:endParaRPr lang="en-US"/>
        </a:p>
      </dgm:t>
    </dgm:pt>
    <dgm:pt modelId="{047B8370-C6C8-4422-B10A-2578A261516F}" type="sibTrans" cxnId="{E09654F2-DFBE-4CD0-91F1-403F81D29AD6}">
      <dgm:prSet/>
      <dgm:spPr/>
      <dgm:t>
        <a:bodyPr/>
        <a:lstStyle/>
        <a:p>
          <a:endParaRPr lang="en-US"/>
        </a:p>
      </dgm:t>
    </dgm:pt>
    <dgm:pt modelId="{418E5A98-2E92-42D4-A7D2-CE62DDE48A16}">
      <dgm:prSet/>
      <dgm:spPr/>
      <dgm:t>
        <a:bodyPr/>
        <a:lstStyle/>
        <a:p>
          <a:r>
            <a:rPr lang="en-GB" dirty="0"/>
            <a:t>Rav Herzog’s model of self defence which integrates sovereignty, peace, national honour, human </a:t>
          </a:r>
          <a:r>
            <a:rPr lang="en-GB" dirty="0" err="1"/>
            <a:t>dignity,reputation</a:t>
          </a:r>
          <a:r>
            <a:rPr lang="en-GB" dirty="0"/>
            <a:t> of the people and a better use of the MJF</a:t>
          </a:r>
          <a:endParaRPr lang="en-US" dirty="0"/>
        </a:p>
      </dgm:t>
    </dgm:pt>
    <dgm:pt modelId="{07313739-DE17-41E9-A1C6-25B18CC0CE53}" type="parTrans" cxnId="{A79A2060-77A9-4A96-AD66-4C8FE97BB437}">
      <dgm:prSet/>
      <dgm:spPr/>
      <dgm:t>
        <a:bodyPr/>
        <a:lstStyle/>
        <a:p>
          <a:endParaRPr lang="en-US"/>
        </a:p>
      </dgm:t>
    </dgm:pt>
    <dgm:pt modelId="{3AED56AC-09B5-43AD-A2C0-12F6B1923661}" type="sibTrans" cxnId="{A79A2060-77A9-4A96-AD66-4C8FE97BB437}">
      <dgm:prSet/>
      <dgm:spPr/>
      <dgm:t>
        <a:bodyPr/>
        <a:lstStyle/>
        <a:p>
          <a:endParaRPr lang="en-US"/>
        </a:p>
      </dgm:t>
    </dgm:pt>
    <dgm:pt modelId="{A370DF70-B7A2-4882-8E0E-B8B17C7F01DD}">
      <dgm:prSet/>
      <dgm:spPr/>
      <dgm:t>
        <a:bodyPr/>
        <a:lstStyle/>
        <a:p>
          <a:r>
            <a:rPr lang="en-GB" dirty="0"/>
            <a:t>Rav Yehudah </a:t>
          </a:r>
          <a:r>
            <a:rPr lang="en-GB" dirty="0" err="1"/>
            <a:t>Amital’s</a:t>
          </a:r>
          <a:r>
            <a:rPr lang="en-GB" dirty="0"/>
            <a:t> scale of Jewish priorities where the well being of the Jewish people was top and </a:t>
          </a:r>
          <a:r>
            <a:rPr lang="en-GB" dirty="0" err="1"/>
            <a:t>pikuach</a:t>
          </a:r>
          <a:r>
            <a:rPr lang="en-GB" dirty="0"/>
            <a:t> </a:t>
          </a:r>
          <a:r>
            <a:rPr lang="en-GB" dirty="0" err="1"/>
            <a:t>nefesh</a:t>
          </a:r>
          <a:r>
            <a:rPr lang="en-GB" dirty="0"/>
            <a:t> mandated land for peace</a:t>
          </a:r>
          <a:endParaRPr lang="en-US" dirty="0"/>
        </a:p>
      </dgm:t>
    </dgm:pt>
    <dgm:pt modelId="{06AA16F4-306A-45B1-8D9D-7A47312B5C53}" type="parTrans" cxnId="{8DBE2C0C-6A58-4FA4-BFBA-C589DAF81D88}">
      <dgm:prSet/>
      <dgm:spPr/>
      <dgm:t>
        <a:bodyPr/>
        <a:lstStyle/>
        <a:p>
          <a:endParaRPr lang="en-US"/>
        </a:p>
      </dgm:t>
    </dgm:pt>
    <dgm:pt modelId="{F695C68B-9E22-4749-914F-2B51C71FD1DF}" type="sibTrans" cxnId="{8DBE2C0C-6A58-4FA4-BFBA-C589DAF81D88}">
      <dgm:prSet/>
      <dgm:spPr/>
      <dgm:t>
        <a:bodyPr/>
        <a:lstStyle/>
        <a:p>
          <a:endParaRPr lang="en-US"/>
        </a:p>
      </dgm:t>
    </dgm:pt>
    <dgm:pt modelId="{08A61042-4EC1-48D5-AA17-C365F4BDF0ED}" type="pres">
      <dgm:prSet presAssocID="{756E4B0E-72B8-412E-ACE6-10DA73F3C543}" presName="matrix" presStyleCnt="0">
        <dgm:presLayoutVars>
          <dgm:chMax val="1"/>
          <dgm:dir/>
          <dgm:resizeHandles val="exact"/>
        </dgm:presLayoutVars>
      </dgm:prSet>
      <dgm:spPr/>
    </dgm:pt>
    <dgm:pt modelId="{3F7A7E47-8A4C-4656-995D-A48DD7CFD7A3}" type="pres">
      <dgm:prSet presAssocID="{756E4B0E-72B8-412E-ACE6-10DA73F3C543}" presName="axisShape" presStyleLbl="bgShp" presStyleIdx="0" presStyleCnt="1"/>
      <dgm:spPr/>
    </dgm:pt>
    <dgm:pt modelId="{D334A41F-EEF9-4191-8E31-D624F2E18917}" type="pres">
      <dgm:prSet presAssocID="{756E4B0E-72B8-412E-ACE6-10DA73F3C543}" presName="rect1" presStyleLbl="node1" presStyleIdx="0" presStyleCnt="4">
        <dgm:presLayoutVars>
          <dgm:chMax val="0"/>
          <dgm:chPref val="0"/>
          <dgm:bulletEnabled val="1"/>
        </dgm:presLayoutVars>
      </dgm:prSet>
      <dgm:spPr/>
    </dgm:pt>
    <dgm:pt modelId="{7B97D331-63C6-4261-93C4-7920F97002F4}" type="pres">
      <dgm:prSet presAssocID="{756E4B0E-72B8-412E-ACE6-10DA73F3C543}" presName="rect2" presStyleLbl="node1" presStyleIdx="1" presStyleCnt="4">
        <dgm:presLayoutVars>
          <dgm:chMax val="0"/>
          <dgm:chPref val="0"/>
          <dgm:bulletEnabled val="1"/>
        </dgm:presLayoutVars>
      </dgm:prSet>
      <dgm:spPr/>
    </dgm:pt>
    <dgm:pt modelId="{B2219E11-DE12-497B-BD01-55D010821A5A}" type="pres">
      <dgm:prSet presAssocID="{756E4B0E-72B8-412E-ACE6-10DA73F3C543}" presName="rect3" presStyleLbl="node1" presStyleIdx="2" presStyleCnt="4">
        <dgm:presLayoutVars>
          <dgm:chMax val="0"/>
          <dgm:chPref val="0"/>
          <dgm:bulletEnabled val="1"/>
        </dgm:presLayoutVars>
      </dgm:prSet>
      <dgm:spPr/>
    </dgm:pt>
    <dgm:pt modelId="{4BE63853-55BE-4C27-9EB5-A3D5B21D6629}" type="pres">
      <dgm:prSet presAssocID="{756E4B0E-72B8-412E-ACE6-10DA73F3C543}" presName="rect4" presStyleLbl="node1" presStyleIdx="3" presStyleCnt="4">
        <dgm:presLayoutVars>
          <dgm:chMax val="0"/>
          <dgm:chPref val="0"/>
          <dgm:bulletEnabled val="1"/>
        </dgm:presLayoutVars>
      </dgm:prSet>
      <dgm:spPr/>
    </dgm:pt>
  </dgm:ptLst>
  <dgm:cxnLst>
    <dgm:cxn modelId="{168C5A05-F713-4E5D-BC6C-C2E1F4CA2E4A}" srcId="{756E4B0E-72B8-412E-ACE6-10DA73F3C543}" destId="{97763282-DF03-4A78-B545-0BE5B7733EDC}" srcOrd="0" destOrd="0" parTransId="{D6D9FFAB-7884-4129-BDC3-2CD3154AC22D}" sibTransId="{4A3A4917-C01A-48FF-87B8-89A77E725DC4}"/>
    <dgm:cxn modelId="{B55E160B-7F1E-4CF7-A4C8-432844967804}" type="presOf" srcId="{A370DF70-B7A2-4882-8E0E-B8B17C7F01DD}" destId="{4BE63853-55BE-4C27-9EB5-A3D5B21D6629}" srcOrd="0" destOrd="0" presId="urn:microsoft.com/office/officeart/2005/8/layout/matrix2"/>
    <dgm:cxn modelId="{8DBE2C0C-6A58-4FA4-BFBA-C589DAF81D88}" srcId="{756E4B0E-72B8-412E-ACE6-10DA73F3C543}" destId="{A370DF70-B7A2-4882-8E0E-B8B17C7F01DD}" srcOrd="3" destOrd="0" parTransId="{06AA16F4-306A-45B1-8D9D-7A47312B5C53}" sibTransId="{F695C68B-9E22-4749-914F-2B51C71FD1DF}"/>
    <dgm:cxn modelId="{A79A2060-77A9-4A96-AD66-4C8FE97BB437}" srcId="{756E4B0E-72B8-412E-ACE6-10DA73F3C543}" destId="{418E5A98-2E92-42D4-A7D2-CE62DDE48A16}" srcOrd="2" destOrd="0" parTransId="{07313739-DE17-41E9-A1C6-25B18CC0CE53}" sibTransId="{3AED56AC-09B5-43AD-A2C0-12F6B1923661}"/>
    <dgm:cxn modelId="{DA242258-2362-4FB4-BD95-9B5913BBBB12}" type="presOf" srcId="{522E8EC8-A133-4761-8027-AA1EAC1BC474}" destId="{7B97D331-63C6-4261-93C4-7920F97002F4}" srcOrd="0" destOrd="0" presId="urn:microsoft.com/office/officeart/2005/8/layout/matrix2"/>
    <dgm:cxn modelId="{8F248C7A-27F7-4988-8A3E-7975A308BD11}" type="presOf" srcId="{418E5A98-2E92-42D4-A7D2-CE62DDE48A16}" destId="{B2219E11-DE12-497B-BD01-55D010821A5A}" srcOrd="0" destOrd="0" presId="urn:microsoft.com/office/officeart/2005/8/layout/matrix2"/>
    <dgm:cxn modelId="{809039C8-8427-4EEF-A46B-FAB922BF93D1}" type="presOf" srcId="{756E4B0E-72B8-412E-ACE6-10DA73F3C543}" destId="{08A61042-4EC1-48D5-AA17-C365F4BDF0ED}" srcOrd="0" destOrd="0" presId="urn:microsoft.com/office/officeart/2005/8/layout/matrix2"/>
    <dgm:cxn modelId="{3077A4D3-649C-4A0D-9280-CD6E4D3AB39D}" type="presOf" srcId="{97763282-DF03-4A78-B545-0BE5B7733EDC}" destId="{D334A41F-EEF9-4191-8E31-D624F2E18917}" srcOrd="0" destOrd="0" presId="urn:microsoft.com/office/officeart/2005/8/layout/matrix2"/>
    <dgm:cxn modelId="{E09654F2-DFBE-4CD0-91F1-403F81D29AD6}" srcId="{756E4B0E-72B8-412E-ACE6-10DA73F3C543}" destId="{522E8EC8-A133-4761-8027-AA1EAC1BC474}" srcOrd="1" destOrd="0" parTransId="{AAADDF43-A8BB-42E4-992B-9201EED8C40A}" sibTransId="{047B8370-C6C8-4422-B10A-2578A261516F}"/>
    <dgm:cxn modelId="{22C96587-1923-4555-879E-5D8C76F93849}" type="presParOf" srcId="{08A61042-4EC1-48D5-AA17-C365F4BDF0ED}" destId="{3F7A7E47-8A4C-4656-995D-A48DD7CFD7A3}" srcOrd="0" destOrd="0" presId="urn:microsoft.com/office/officeart/2005/8/layout/matrix2"/>
    <dgm:cxn modelId="{49482455-FAE9-49C8-801B-6040BC2166F7}" type="presParOf" srcId="{08A61042-4EC1-48D5-AA17-C365F4BDF0ED}" destId="{D334A41F-EEF9-4191-8E31-D624F2E18917}" srcOrd="1" destOrd="0" presId="urn:microsoft.com/office/officeart/2005/8/layout/matrix2"/>
    <dgm:cxn modelId="{DF2BE23E-4951-46C7-BD3E-E2D3961C9FBC}" type="presParOf" srcId="{08A61042-4EC1-48D5-AA17-C365F4BDF0ED}" destId="{7B97D331-63C6-4261-93C4-7920F97002F4}" srcOrd="2" destOrd="0" presId="urn:microsoft.com/office/officeart/2005/8/layout/matrix2"/>
    <dgm:cxn modelId="{F0BC6522-0449-4086-86A5-C3205ADC2254}" type="presParOf" srcId="{08A61042-4EC1-48D5-AA17-C365F4BDF0ED}" destId="{B2219E11-DE12-497B-BD01-55D010821A5A}" srcOrd="3" destOrd="0" presId="urn:microsoft.com/office/officeart/2005/8/layout/matrix2"/>
    <dgm:cxn modelId="{8E9F0869-B7CE-423E-B64B-D0399F0EBF8A}" type="presParOf" srcId="{08A61042-4EC1-48D5-AA17-C365F4BDF0ED}" destId="{4BE63853-55BE-4C27-9EB5-A3D5B21D6629}"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BDFF4-720C-42F8-8C33-E29F2C615E77}">
      <dsp:nvSpPr>
        <dsp:cNvPr id="0" name=""/>
        <dsp:cNvSpPr/>
      </dsp:nvSpPr>
      <dsp:spPr>
        <a:xfrm>
          <a:off x="551178" y="300684"/>
          <a:ext cx="4227195" cy="4227195"/>
        </a:xfrm>
        <a:prstGeom prst="pie">
          <a:avLst>
            <a:gd name="adj1" fmla="val 16200000"/>
            <a:gd name="adj2" fmla="val 2052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Dignity of mankind- mercy</a:t>
          </a:r>
          <a:endParaRPr lang="en-US" sz="1400" kern="1200" dirty="0"/>
        </a:p>
      </dsp:txBody>
      <dsp:txXfrm>
        <a:off x="2718119" y="932247"/>
        <a:ext cx="1434226" cy="981313"/>
      </dsp:txXfrm>
    </dsp:sp>
    <dsp:sp modelId="{7654ADE1-BDD7-4C18-A19E-6537037A541F}">
      <dsp:nvSpPr>
        <dsp:cNvPr id="0" name=""/>
        <dsp:cNvSpPr/>
      </dsp:nvSpPr>
      <dsp:spPr>
        <a:xfrm>
          <a:off x="403226" y="504495"/>
          <a:ext cx="4227195" cy="4227195"/>
        </a:xfrm>
        <a:prstGeom prst="pie">
          <a:avLst>
            <a:gd name="adj1" fmla="val 20520000"/>
            <a:gd name="adj2" fmla="val 32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t>Inherent wrong of illicit bloodshed-</a:t>
          </a:r>
          <a:endParaRPr lang="en-US" sz="1400" kern="1200"/>
        </a:p>
      </dsp:txBody>
      <dsp:txXfrm>
        <a:off x="3166000" y="2416798"/>
        <a:ext cx="1258093" cy="1061831"/>
      </dsp:txXfrm>
    </dsp:sp>
    <dsp:sp modelId="{3E7996D1-9D23-46A1-8111-9F804FF457FD}">
      <dsp:nvSpPr>
        <dsp:cNvPr id="0" name=""/>
        <dsp:cNvSpPr/>
      </dsp:nvSpPr>
      <dsp:spPr>
        <a:xfrm>
          <a:off x="403226" y="504495"/>
          <a:ext cx="4227195" cy="4227195"/>
        </a:xfrm>
        <a:prstGeom prst="pie">
          <a:avLst>
            <a:gd name="adj1" fmla="val 3240000"/>
            <a:gd name="adj2" fmla="val 756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t>Avoiding this makes us worthy of the Land </a:t>
          </a:r>
          <a:endParaRPr lang="en-US" sz="1400" kern="1200"/>
        </a:p>
      </dsp:txBody>
      <dsp:txXfrm>
        <a:off x="1761967" y="3674891"/>
        <a:ext cx="1509712" cy="905827"/>
      </dsp:txXfrm>
    </dsp:sp>
    <dsp:sp modelId="{B79386AC-C437-4A31-958C-70ACF13107D8}">
      <dsp:nvSpPr>
        <dsp:cNvPr id="0" name=""/>
        <dsp:cNvSpPr/>
      </dsp:nvSpPr>
      <dsp:spPr>
        <a:xfrm>
          <a:off x="403226" y="504495"/>
          <a:ext cx="4227195" cy="4227195"/>
        </a:xfrm>
        <a:prstGeom prst="pie">
          <a:avLst>
            <a:gd name="adj1" fmla="val 7560000"/>
            <a:gd name="adj2" fmla="val 1188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Individual Responsibility- yet war is collective</a:t>
          </a:r>
          <a:endParaRPr lang="en-US" sz="1400" kern="1200" dirty="0"/>
        </a:p>
      </dsp:txBody>
      <dsp:txXfrm>
        <a:off x="604521" y="2416798"/>
        <a:ext cx="1258093" cy="1061831"/>
      </dsp:txXfrm>
    </dsp:sp>
    <dsp:sp modelId="{A3C11EA3-2015-4E36-915C-49C4E5AA42B6}">
      <dsp:nvSpPr>
        <dsp:cNvPr id="0" name=""/>
        <dsp:cNvSpPr/>
      </dsp:nvSpPr>
      <dsp:spPr>
        <a:xfrm>
          <a:off x="403226" y="504495"/>
          <a:ext cx="4227195" cy="4227195"/>
        </a:xfrm>
        <a:prstGeom prst="pie">
          <a:avLst>
            <a:gd name="adj1" fmla="val 1188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a:t>Vision of world peace - ultimate goal</a:t>
          </a:r>
          <a:endParaRPr lang="en-US" sz="1400" kern="1200"/>
        </a:p>
      </dsp:txBody>
      <dsp:txXfrm>
        <a:off x="1019692" y="1148639"/>
        <a:ext cx="1434226" cy="9813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3E3A84-2B67-4BC7-A7FE-C66614AADCEA}">
      <dsp:nvSpPr>
        <dsp:cNvPr id="0" name=""/>
        <dsp:cNvSpPr/>
      </dsp:nvSpPr>
      <dsp:spPr>
        <a:xfrm>
          <a:off x="3367512" y="0"/>
          <a:ext cx="4192805" cy="4192805"/>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23E842-DE5F-49CD-876E-614952BBDFE1}">
      <dsp:nvSpPr>
        <dsp:cNvPr id="0" name=""/>
        <dsp:cNvSpPr/>
      </dsp:nvSpPr>
      <dsp:spPr>
        <a:xfrm>
          <a:off x="3640044" y="272532"/>
          <a:ext cx="1677122" cy="167712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No one overriding value in all situations </a:t>
          </a:r>
          <a:r>
            <a:rPr lang="en-GB" sz="1200" kern="1200" dirty="0" err="1"/>
            <a:t>eg</a:t>
          </a:r>
          <a:r>
            <a:rPr lang="en-GB" sz="1200" kern="1200" dirty="0"/>
            <a:t> national victory or legal obligations</a:t>
          </a:r>
          <a:endParaRPr lang="en-US" sz="1200" kern="1200" dirty="0"/>
        </a:p>
      </dsp:txBody>
      <dsp:txXfrm>
        <a:off x="3721914" y="354402"/>
        <a:ext cx="1513382" cy="1513382"/>
      </dsp:txXfrm>
    </dsp:sp>
    <dsp:sp modelId="{17D6D871-1D8A-4616-89FB-AB2EF2E58466}">
      <dsp:nvSpPr>
        <dsp:cNvPr id="0" name=""/>
        <dsp:cNvSpPr/>
      </dsp:nvSpPr>
      <dsp:spPr>
        <a:xfrm>
          <a:off x="5610662" y="272532"/>
          <a:ext cx="1677122" cy="167712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Moral Life too complex to be resolved by one overriding principle</a:t>
          </a:r>
          <a:endParaRPr lang="en-US" sz="1200" kern="1200" dirty="0"/>
        </a:p>
      </dsp:txBody>
      <dsp:txXfrm>
        <a:off x="5692532" y="354402"/>
        <a:ext cx="1513382" cy="1513382"/>
      </dsp:txXfrm>
    </dsp:sp>
    <dsp:sp modelId="{ED517E53-672F-4138-BA33-B4440C957646}">
      <dsp:nvSpPr>
        <dsp:cNvPr id="0" name=""/>
        <dsp:cNvSpPr/>
      </dsp:nvSpPr>
      <dsp:spPr>
        <a:xfrm>
          <a:off x="3640044" y="2243150"/>
          <a:ext cx="1677122" cy="167712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PC takes into account all moral claims when making an ethical assessment in that particular situation</a:t>
          </a:r>
          <a:endParaRPr lang="en-US" sz="1200" kern="1200"/>
        </a:p>
      </dsp:txBody>
      <dsp:txXfrm>
        <a:off x="3721914" y="2325020"/>
        <a:ext cx="1513382" cy="1513382"/>
      </dsp:txXfrm>
    </dsp:sp>
    <dsp:sp modelId="{77C4F98D-2B8C-486B-A5B7-F176202D357F}">
      <dsp:nvSpPr>
        <dsp:cNvPr id="0" name=""/>
        <dsp:cNvSpPr/>
      </dsp:nvSpPr>
      <dsp:spPr>
        <a:xfrm>
          <a:off x="5610662" y="2243150"/>
          <a:ext cx="1677122" cy="167712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Acknowledges that competing moral principles and associative responsibilities may occasionally trump meta values like human rights </a:t>
          </a:r>
          <a:endParaRPr lang="en-US" sz="1200" kern="1200" dirty="0"/>
        </a:p>
      </dsp:txBody>
      <dsp:txXfrm>
        <a:off x="5692532" y="2325020"/>
        <a:ext cx="1513382" cy="15133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D9CB5-7AEF-481F-AD85-0200D662B46B}">
      <dsp:nvSpPr>
        <dsp:cNvPr id="0" name=""/>
        <dsp:cNvSpPr/>
      </dsp:nvSpPr>
      <dsp:spPr>
        <a:xfrm>
          <a:off x="0" y="59894"/>
          <a:ext cx="6666833" cy="1739643"/>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Systematic human shielding </a:t>
          </a:r>
          <a:r>
            <a:rPr lang="en-GB" sz="2000" kern="1200" dirty="0" err="1"/>
            <a:t>ie</a:t>
          </a:r>
          <a:r>
            <a:rPr lang="en-GB" sz="2000" kern="1200" dirty="0"/>
            <a:t> embedding military infrastructure within civilian needs to be significantly discounted in assessing proportionality, as does force protection</a:t>
          </a:r>
          <a:endParaRPr lang="en-US" sz="2000" kern="1200" dirty="0"/>
        </a:p>
      </dsp:txBody>
      <dsp:txXfrm>
        <a:off x="84922" y="144816"/>
        <a:ext cx="6496989" cy="1569799"/>
      </dsp:txXfrm>
    </dsp:sp>
    <dsp:sp modelId="{36182D72-8378-4270-BB9F-DB2CA4F90D65}">
      <dsp:nvSpPr>
        <dsp:cNvPr id="0" name=""/>
        <dsp:cNvSpPr/>
      </dsp:nvSpPr>
      <dsp:spPr>
        <a:xfrm>
          <a:off x="0" y="1857138"/>
          <a:ext cx="6666833" cy="1739643"/>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Putting the sole responsibility on the attacker for causing harm to civilians, as the international community does, incentivises groups to utilise human shields and conflates individual human rights law with laws of warfare where the ethic is different</a:t>
          </a:r>
          <a:endParaRPr lang="en-US" sz="2000" kern="1200" dirty="0"/>
        </a:p>
      </dsp:txBody>
      <dsp:txXfrm>
        <a:off x="84922" y="1942060"/>
        <a:ext cx="6496989" cy="1569799"/>
      </dsp:txXfrm>
    </dsp:sp>
    <dsp:sp modelId="{9E903599-0635-4B51-926D-395A51EFC53E}">
      <dsp:nvSpPr>
        <dsp:cNvPr id="0" name=""/>
        <dsp:cNvSpPr/>
      </dsp:nvSpPr>
      <dsp:spPr>
        <a:xfrm>
          <a:off x="0" y="3654381"/>
          <a:ext cx="6666833" cy="1739643"/>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GB" sz="2000" kern="1200" dirty="0"/>
            <a:t>Body counts are not always a moral barometer and extensive casualties do not indicate excessive behaviour </a:t>
          </a:r>
          <a:endParaRPr lang="en-US" sz="2000" kern="1200" dirty="0"/>
        </a:p>
        <a:p>
          <a:pPr marL="0" lvl="0" algn="l" defTabSz="889000">
            <a:lnSpc>
              <a:spcPct val="90000"/>
            </a:lnSpc>
            <a:spcBef>
              <a:spcPct val="0"/>
            </a:spcBef>
            <a:spcAft>
              <a:spcPct val="35000"/>
            </a:spcAft>
            <a:buNone/>
          </a:pPr>
          <a:endParaRPr lang="en-US" sz="2000" kern="1200" dirty="0"/>
        </a:p>
      </dsp:txBody>
      <dsp:txXfrm>
        <a:off x="84922" y="3739303"/>
        <a:ext cx="6496989" cy="15697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702A0-0EE2-4DC0-ABC7-41F2354D3AAE}">
      <dsp:nvSpPr>
        <dsp:cNvPr id="0" name=""/>
        <dsp:cNvSpPr/>
      </dsp:nvSpPr>
      <dsp:spPr>
        <a:xfrm>
          <a:off x="0" y="17959"/>
          <a:ext cx="6666833" cy="61425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Dresden and Hiroshima</a:t>
          </a:r>
          <a:endParaRPr lang="en-US" sz="2500" kern="1200"/>
        </a:p>
      </dsp:txBody>
      <dsp:txXfrm>
        <a:off x="29985" y="47944"/>
        <a:ext cx="6606863" cy="554280"/>
      </dsp:txXfrm>
    </dsp:sp>
    <dsp:sp modelId="{10ECF7D2-0FA1-449C-89E2-1B1FE8A54D94}">
      <dsp:nvSpPr>
        <dsp:cNvPr id="0" name=""/>
        <dsp:cNvSpPr/>
      </dsp:nvSpPr>
      <dsp:spPr>
        <a:xfrm>
          <a:off x="0" y="704209"/>
          <a:ext cx="6666833" cy="614250"/>
        </a:xfrm>
        <a:prstGeom prst="roundRect">
          <a:avLst/>
        </a:prstGeom>
        <a:gradFill rotWithShape="0">
          <a:gsLst>
            <a:gs pos="0">
              <a:schemeClr val="accent2">
                <a:hueOff val="920516"/>
                <a:satOff val="-2642"/>
                <a:lumOff val="-4230"/>
                <a:alphaOff val="0"/>
                <a:satMod val="103000"/>
                <a:lumMod val="102000"/>
                <a:tint val="94000"/>
              </a:schemeClr>
            </a:gs>
            <a:gs pos="50000">
              <a:schemeClr val="accent2">
                <a:hueOff val="920516"/>
                <a:satOff val="-2642"/>
                <a:lumOff val="-4230"/>
                <a:alphaOff val="0"/>
                <a:satMod val="110000"/>
                <a:lumMod val="100000"/>
                <a:shade val="100000"/>
              </a:schemeClr>
            </a:gs>
            <a:gs pos="100000">
              <a:schemeClr val="accent2">
                <a:hueOff val="920516"/>
                <a:satOff val="-2642"/>
                <a:lumOff val="-423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Massada v Warsaw Ghetto</a:t>
          </a:r>
          <a:endParaRPr lang="en-US" sz="2500" kern="1200"/>
        </a:p>
      </dsp:txBody>
      <dsp:txXfrm>
        <a:off x="29985" y="734194"/>
        <a:ext cx="6606863" cy="554280"/>
      </dsp:txXfrm>
    </dsp:sp>
    <dsp:sp modelId="{76B23351-6878-4ED3-9C01-0CBD5FE4E61E}">
      <dsp:nvSpPr>
        <dsp:cNvPr id="0" name=""/>
        <dsp:cNvSpPr/>
      </dsp:nvSpPr>
      <dsp:spPr>
        <a:xfrm>
          <a:off x="0" y="1390459"/>
          <a:ext cx="6666833" cy="614250"/>
        </a:xfrm>
        <a:prstGeom prst="roundRect">
          <a:avLst/>
        </a:prstGeom>
        <a:gradFill rotWithShape="0">
          <a:gsLst>
            <a:gs pos="0">
              <a:schemeClr val="accent2">
                <a:hueOff val="1841033"/>
                <a:satOff val="-5284"/>
                <a:lumOff val="-8460"/>
                <a:alphaOff val="0"/>
                <a:satMod val="103000"/>
                <a:lumMod val="102000"/>
                <a:tint val="94000"/>
              </a:schemeClr>
            </a:gs>
            <a:gs pos="50000">
              <a:schemeClr val="accent2">
                <a:hueOff val="1841033"/>
                <a:satOff val="-5284"/>
                <a:lumOff val="-8460"/>
                <a:alphaOff val="0"/>
                <a:satMod val="110000"/>
                <a:lumMod val="100000"/>
                <a:shade val="100000"/>
              </a:schemeClr>
            </a:gs>
            <a:gs pos="100000">
              <a:schemeClr val="accent2">
                <a:hueOff val="1841033"/>
                <a:satOff val="-5284"/>
                <a:lumOff val="-846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Sinai Campaign</a:t>
          </a:r>
          <a:endParaRPr lang="en-US" sz="2500" kern="1200"/>
        </a:p>
      </dsp:txBody>
      <dsp:txXfrm>
        <a:off x="29985" y="1420444"/>
        <a:ext cx="6606863" cy="554280"/>
      </dsp:txXfrm>
    </dsp:sp>
    <dsp:sp modelId="{DA12735E-3666-43D9-AED4-084C87B3801E}">
      <dsp:nvSpPr>
        <dsp:cNvPr id="0" name=""/>
        <dsp:cNvSpPr/>
      </dsp:nvSpPr>
      <dsp:spPr>
        <a:xfrm>
          <a:off x="0" y="2076710"/>
          <a:ext cx="6666833" cy="614250"/>
        </a:xfrm>
        <a:prstGeom prst="roundRect">
          <a:avLst/>
        </a:prstGeom>
        <a:gradFill rotWithShape="0">
          <a:gsLst>
            <a:gs pos="0">
              <a:schemeClr val="accent2">
                <a:hueOff val="2761549"/>
                <a:satOff val="-7926"/>
                <a:lumOff val="-12690"/>
                <a:alphaOff val="0"/>
                <a:satMod val="103000"/>
                <a:lumMod val="102000"/>
                <a:tint val="94000"/>
              </a:schemeClr>
            </a:gs>
            <a:gs pos="50000">
              <a:schemeClr val="accent2">
                <a:hueOff val="2761549"/>
                <a:satOff val="-7926"/>
                <a:lumOff val="-12690"/>
                <a:alphaOff val="0"/>
                <a:satMod val="110000"/>
                <a:lumMod val="100000"/>
                <a:shade val="100000"/>
              </a:schemeClr>
            </a:gs>
            <a:gs pos="100000">
              <a:schemeClr val="accent2">
                <a:hueOff val="2761549"/>
                <a:satOff val="-7926"/>
                <a:lumOff val="-1269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Osiraq</a:t>
          </a:r>
          <a:endParaRPr lang="en-US" sz="2500" kern="1200"/>
        </a:p>
      </dsp:txBody>
      <dsp:txXfrm>
        <a:off x="29985" y="2106695"/>
        <a:ext cx="6606863" cy="554280"/>
      </dsp:txXfrm>
    </dsp:sp>
    <dsp:sp modelId="{70F69944-BE59-4E48-8064-7351F71F465C}">
      <dsp:nvSpPr>
        <dsp:cNvPr id="0" name=""/>
        <dsp:cNvSpPr/>
      </dsp:nvSpPr>
      <dsp:spPr>
        <a:xfrm>
          <a:off x="0" y="2762960"/>
          <a:ext cx="6666833" cy="614250"/>
        </a:xfrm>
        <a:prstGeom prst="roundRect">
          <a:avLst/>
        </a:prstGeom>
        <a:gradFill rotWithShape="0">
          <a:gsLst>
            <a:gs pos="0">
              <a:schemeClr val="accent2">
                <a:hueOff val="3682065"/>
                <a:satOff val="-10567"/>
                <a:lumOff val="-16919"/>
                <a:alphaOff val="0"/>
                <a:satMod val="103000"/>
                <a:lumMod val="102000"/>
                <a:tint val="94000"/>
              </a:schemeClr>
            </a:gs>
            <a:gs pos="50000">
              <a:schemeClr val="accent2">
                <a:hueOff val="3682065"/>
                <a:satOff val="-10567"/>
                <a:lumOff val="-16919"/>
                <a:alphaOff val="0"/>
                <a:satMod val="110000"/>
                <a:lumMod val="100000"/>
                <a:shade val="100000"/>
              </a:schemeClr>
            </a:gs>
            <a:gs pos="100000">
              <a:schemeClr val="accent2">
                <a:hueOff val="3682065"/>
                <a:satOff val="-10567"/>
                <a:lumOff val="-1691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Lebanon Wars</a:t>
          </a:r>
          <a:endParaRPr lang="en-US" sz="2500" kern="1200"/>
        </a:p>
      </dsp:txBody>
      <dsp:txXfrm>
        <a:off x="29985" y="2792945"/>
        <a:ext cx="6606863" cy="554280"/>
      </dsp:txXfrm>
    </dsp:sp>
    <dsp:sp modelId="{A09BBF06-28D7-4C81-B485-856F21E18602}">
      <dsp:nvSpPr>
        <dsp:cNvPr id="0" name=""/>
        <dsp:cNvSpPr/>
      </dsp:nvSpPr>
      <dsp:spPr>
        <a:xfrm>
          <a:off x="0" y="3449210"/>
          <a:ext cx="6666833" cy="614250"/>
        </a:xfrm>
        <a:prstGeom prst="roundRect">
          <a:avLst/>
        </a:prstGeom>
        <a:gradFill rotWithShape="0">
          <a:gsLst>
            <a:gs pos="0">
              <a:schemeClr val="accent2">
                <a:hueOff val="4602581"/>
                <a:satOff val="-13209"/>
                <a:lumOff val="-21149"/>
                <a:alphaOff val="0"/>
                <a:satMod val="103000"/>
                <a:lumMod val="102000"/>
                <a:tint val="94000"/>
              </a:schemeClr>
            </a:gs>
            <a:gs pos="50000">
              <a:schemeClr val="accent2">
                <a:hueOff val="4602581"/>
                <a:satOff val="-13209"/>
                <a:lumOff val="-21149"/>
                <a:alphaOff val="0"/>
                <a:satMod val="110000"/>
                <a:lumMod val="100000"/>
                <a:shade val="100000"/>
              </a:schemeClr>
            </a:gs>
            <a:gs pos="100000">
              <a:schemeClr val="accent2">
                <a:hueOff val="4602581"/>
                <a:satOff val="-13209"/>
                <a:lumOff val="-2114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Sabra &amp; Chatilla</a:t>
          </a:r>
          <a:endParaRPr lang="en-US" sz="2500" kern="1200"/>
        </a:p>
      </dsp:txBody>
      <dsp:txXfrm>
        <a:off x="29985" y="3479195"/>
        <a:ext cx="6606863" cy="554280"/>
      </dsp:txXfrm>
    </dsp:sp>
    <dsp:sp modelId="{7CCFAF48-2DF4-49B7-9A4F-772785D9DD53}">
      <dsp:nvSpPr>
        <dsp:cNvPr id="0" name=""/>
        <dsp:cNvSpPr/>
      </dsp:nvSpPr>
      <dsp:spPr>
        <a:xfrm>
          <a:off x="0" y="4135460"/>
          <a:ext cx="6666833" cy="614250"/>
        </a:xfrm>
        <a:prstGeom prst="roundRect">
          <a:avLst/>
        </a:prstGeom>
        <a:gradFill rotWithShape="0">
          <a:gsLst>
            <a:gs pos="0">
              <a:schemeClr val="accent2">
                <a:hueOff val="5523098"/>
                <a:satOff val="-15851"/>
                <a:lumOff val="-25379"/>
                <a:alphaOff val="0"/>
                <a:satMod val="103000"/>
                <a:lumMod val="102000"/>
                <a:tint val="94000"/>
              </a:schemeClr>
            </a:gs>
            <a:gs pos="50000">
              <a:schemeClr val="accent2">
                <a:hueOff val="5523098"/>
                <a:satOff val="-15851"/>
                <a:lumOff val="-25379"/>
                <a:alphaOff val="0"/>
                <a:satMod val="110000"/>
                <a:lumMod val="100000"/>
                <a:shade val="100000"/>
              </a:schemeClr>
            </a:gs>
            <a:gs pos="100000">
              <a:schemeClr val="accent2">
                <a:hueOff val="5523098"/>
                <a:satOff val="-15851"/>
                <a:lumOff val="-2537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Ein Hilwe</a:t>
          </a:r>
          <a:endParaRPr lang="en-US" sz="2500" kern="1200"/>
        </a:p>
      </dsp:txBody>
      <dsp:txXfrm>
        <a:off x="29985" y="4165445"/>
        <a:ext cx="6606863" cy="554280"/>
      </dsp:txXfrm>
    </dsp:sp>
    <dsp:sp modelId="{61713C90-107F-497E-9EBE-EE5B54DC5A07}">
      <dsp:nvSpPr>
        <dsp:cNvPr id="0" name=""/>
        <dsp:cNvSpPr/>
      </dsp:nvSpPr>
      <dsp:spPr>
        <a:xfrm>
          <a:off x="0" y="4821709"/>
          <a:ext cx="6666833" cy="61425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Gaza Wars</a:t>
          </a:r>
          <a:endParaRPr lang="en-US" sz="2500" kern="1200"/>
        </a:p>
      </dsp:txBody>
      <dsp:txXfrm>
        <a:off x="29985" y="4851694"/>
        <a:ext cx="6606863" cy="5542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7A7E47-8A4C-4656-995D-A48DD7CFD7A3}">
      <dsp:nvSpPr>
        <dsp:cNvPr id="0" name=""/>
        <dsp:cNvSpPr/>
      </dsp:nvSpPr>
      <dsp:spPr>
        <a:xfrm>
          <a:off x="1136538" y="0"/>
          <a:ext cx="3729034" cy="372903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34A41F-EEF9-4191-8E31-D624F2E18917}">
      <dsp:nvSpPr>
        <dsp:cNvPr id="0" name=""/>
        <dsp:cNvSpPr/>
      </dsp:nvSpPr>
      <dsp:spPr>
        <a:xfrm>
          <a:off x="1378925" y="242387"/>
          <a:ext cx="1491613" cy="1491613"/>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Self-defence v Religious Conquest</a:t>
          </a:r>
          <a:endParaRPr lang="en-US" sz="1000" kern="1200" dirty="0"/>
        </a:p>
      </dsp:txBody>
      <dsp:txXfrm>
        <a:off x="1451740" y="315202"/>
        <a:ext cx="1345983" cy="1345983"/>
      </dsp:txXfrm>
    </dsp:sp>
    <dsp:sp modelId="{7B97D331-63C6-4261-93C4-7920F97002F4}">
      <dsp:nvSpPr>
        <dsp:cNvPr id="0" name=""/>
        <dsp:cNvSpPr/>
      </dsp:nvSpPr>
      <dsp:spPr>
        <a:xfrm>
          <a:off x="3131571" y="242387"/>
          <a:ext cx="1491613" cy="1491613"/>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Rav Herzog v </a:t>
          </a:r>
          <a:r>
            <a:rPr lang="en-GB" sz="1000" kern="1200" dirty="0" err="1"/>
            <a:t>Tzi</a:t>
          </a:r>
          <a:r>
            <a:rPr lang="en-GB" sz="1000" kern="1200" dirty="0"/>
            <a:t> Yehudah Kook- ethics v theology</a:t>
          </a:r>
          <a:endParaRPr lang="en-US" sz="1000" kern="1200" dirty="0"/>
        </a:p>
      </dsp:txBody>
      <dsp:txXfrm>
        <a:off x="3204386" y="315202"/>
        <a:ext cx="1345983" cy="1345983"/>
      </dsp:txXfrm>
    </dsp:sp>
    <dsp:sp modelId="{B2219E11-DE12-497B-BD01-55D010821A5A}">
      <dsp:nvSpPr>
        <dsp:cNvPr id="0" name=""/>
        <dsp:cNvSpPr/>
      </dsp:nvSpPr>
      <dsp:spPr>
        <a:xfrm>
          <a:off x="1378925" y="1995033"/>
          <a:ext cx="1491613" cy="1491613"/>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Rav Herzog’s model of self defence which integrates sovereignty, peace, national honour, human </a:t>
          </a:r>
          <a:r>
            <a:rPr lang="en-GB" sz="1000" kern="1200" dirty="0" err="1"/>
            <a:t>dignity,reputation</a:t>
          </a:r>
          <a:r>
            <a:rPr lang="en-GB" sz="1000" kern="1200" dirty="0"/>
            <a:t> of the people and a better use of the MJF</a:t>
          </a:r>
          <a:endParaRPr lang="en-US" sz="1000" kern="1200" dirty="0"/>
        </a:p>
      </dsp:txBody>
      <dsp:txXfrm>
        <a:off x="1451740" y="2067848"/>
        <a:ext cx="1345983" cy="1345983"/>
      </dsp:txXfrm>
    </dsp:sp>
    <dsp:sp modelId="{4BE63853-55BE-4C27-9EB5-A3D5B21D6629}">
      <dsp:nvSpPr>
        <dsp:cNvPr id="0" name=""/>
        <dsp:cNvSpPr/>
      </dsp:nvSpPr>
      <dsp:spPr>
        <a:xfrm>
          <a:off x="3131571" y="1995033"/>
          <a:ext cx="1491613" cy="1491613"/>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Rav Yehudah </a:t>
          </a:r>
          <a:r>
            <a:rPr lang="en-GB" sz="1000" kern="1200" dirty="0" err="1"/>
            <a:t>Amital’s</a:t>
          </a:r>
          <a:r>
            <a:rPr lang="en-GB" sz="1000" kern="1200" dirty="0"/>
            <a:t> scale of Jewish priorities where the well being of the Jewish people was top and </a:t>
          </a:r>
          <a:r>
            <a:rPr lang="en-GB" sz="1000" kern="1200" dirty="0" err="1"/>
            <a:t>pikuach</a:t>
          </a:r>
          <a:r>
            <a:rPr lang="en-GB" sz="1000" kern="1200" dirty="0"/>
            <a:t> </a:t>
          </a:r>
          <a:r>
            <a:rPr lang="en-GB" sz="1000" kern="1200" dirty="0" err="1"/>
            <a:t>nefesh</a:t>
          </a:r>
          <a:r>
            <a:rPr lang="en-GB" sz="1000" kern="1200" dirty="0"/>
            <a:t> mandated land for peace</a:t>
          </a:r>
          <a:endParaRPr lang="en-US" sz="1000" kern="1200" dirty="0"/>
        </a:p>
      </dsp:txBody>
      <dsp:txXfrm>
        <a:off x="3204386" y="2067848"/>
        <a:ext cx="1345983" cy="1345983"/>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49D05-0FFC-3B0B-E9D9-AA4D0D35D6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680884-33C6-B9AE-4A8F-E6AA18378D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653FF0-A90A-217D-5694-3449D808C3F3}"/>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F18F52E9-3FF3-BB2F-65EA-BB4C91FC6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E0CE53-F0ED-DFE8-CF92-007550992623}"/>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1693117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558F2-5B41-5578-B435-6FB9F5A484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57D9D9-0638-82C8-F75E-6B1B473448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667CB1-1BDF-643A-6364-563ABB35508B}"/>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35FB8E54-D9D0-CB2F-C55D-227F35300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9F4181-E5C5-A1ED-F682-97F1BF2E9F34}"/>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3261877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31DE1-DD62-B370-26C1-F145615D95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F3CDFF-8880-29E7-4934-A97F02ED7D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CF1D5C-372D-2E45-C6E3-B5A8ADA69E65}"/>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9491C41D-158B-F722-5435-472A6889C2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F3311-8D07-E94E-DEC5-484F9C88367E}"/>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1396546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576F7-5A16-0557-2C13-946BB561A3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89276-D825-6AC9-8EE5-E47028CED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EA4089-F22E-F7E4-7151-029488747812}"/>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635A9679-B9FC-F9F2-F2C2-973864A13B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FF13D1-264B-EA3B-FD83-404E34F190F5}"/>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968837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B9BB-5796-E733-1A07-C7CE8E447A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4D69AE-2453-14CE-DC3E-F80B1D3142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1139D9-E147-C500-BEEC-067FBA531789}"/>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124FDC7E-BFBA-3EC2-9FBB-914D26049C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6885E-DC9F-D912-BDA2-8B3FE686EF93}"/>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379637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21BE6-E297-AAA4-8D66-12B2C2E3A6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39293A-347D-6C7A-6EDE-38500A66EA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987C04-A5C3-7EC8-9850-AF35824C07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6EBAE1-F46F-5718-B3D3-82DC913189EC}"/>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6" name="Footer Placeholder 5">
            <a:extLst>
              <a:ext uri="{FF2B5EF4-FFF2-40B4-BE49-F238E27FC236}">
                <a16:creationId xmlns:a16="http://schemas.microsoft.com/office/drawing/2014/main" id="{F1AC8E84-6553-8AF8-7319-0390ABBE38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89049A-2E44-6636-3ADD-82E39433FF51}"/>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337716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4B07D-7A4C-AB57-3964-6CA95F2DD9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AFB3FA-C334-9A5C-668C-15AAF473A5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29C75-1612-2656-4C19-BC4FA61ED2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19B672-2877-E9DE-7198-799EA36D75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B34AA-1EC2-E95A-4888-58F969744A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A8A188-4044-F3C0-CBAE-7320D0432B14}"/>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8" name="Footer Placeholder 7">
            <a:extLst>
              <a:ext uri="{FF2B5EF4-FFF2-40B4-BE49-F238E27FC236}">
                <a16:creationId xmlns:a16="http://schemas.microsoft.com/office/drawing/2014/main" id="{617D9B95-5CB6-0941-8873-23215E44D1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689A17-4DE1-4789-D767-D2636D7E0F7E}"/>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117255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8BBE5-CBD9-93E0-B7EC-5A2B7FAC2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99B836-EDCC-E9E0-ABDE-34A556B50CE7}"/>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4" name="Footer Placeholder 3">
            <a:extLst>
              <a:ext uri="{FF2B5EF4-FFF2-40B4-BE49-F238E27FC236}">
                <a16:creationId xmlns:a16="http://schemas.microsoft.com/office/drawing/2014/main" id="{A2E50EC2-B89F-F598-2C2D-58414FDDD1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C4906B-DB1E-C807-18AE-7DA4DCCE5FB4}"/>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316659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2644B9-9117-4E95-DDDA-733971E8B0B5}"/>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3" name="Footer Placeholder 2">
            <a:extLst>
              <a:ext uri="{FF2B5EF4-FFF2-40B4-BE49-F238E27FC236}">
                <a16:creationId xmlns:a16="http://schemas.microsoft.com/office/drawing/2014/main" id="{43C5565B-3A9F-392E-AF03-2D5CADE642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575321-95A1-4EDF-4736-5D444F9B3E69}"/>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455039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631C-DE1A-F2EC-6E44-62ACD82CB1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A018FD-8562-AC36-E4F6-4F15C1D5C4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B189DF-A3B6-314E-F157-D83E6ABAEC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A78A11-F432-EE3D-8B0B-F6AC982A2E54}"/>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6" name="Footer Placeholder 5">
            <a:extLst>
              <a:ext uri="{FF2B5EF4-FFF2-40B4-BE49-F238E27FC236}">
                <a16:creationId xmlns:a16="http://schemas.microsoft.com/office/drawing/2014/main" id="{2C0DF97C-4EB1-FCB6-84BD-3C0BF9E9D3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D509B9-288A-CB92-5B68-79480018CB8E}"/>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64959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57E67-31D6-8BC0-BAB9-EC1A9E317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8F374B-2A4C-7453-B605-C1FD04F114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9976C5-4703-689B-FD31-379F70C783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135504-5B73-0E56-692D-3F5CF294D039}"/>
              </a:ext>
            </a:extLst>
          </p:cNvPr>
          <p:cNvSpPr>
            <a:spLocks noGrp="1"/>
          </p:cNvSpPr>
          <p:nvPr>
            <p:ph type="dt" sz="half" idx="10"/>
          </p:nvPr>
        </p:nvSpPr>
        <p:spPr/>
        <p:txBody>
          <a:bodyPr/>
          <a:lstStyle/>
          <a:p>
            <a:fld id="{FA6648FA-F622-404E-82FF-9D33E67BA7F1}" type="datetimeFigureOut">
              <a:rPr lang="en-US" smtClean="0"/>
              <a:t>12/17/2024</a:t>
            </a:fld>
            <a:endParaRPr lang="en-US"/>
          </a:p>
        </p:txBody>
      </p:sp>
      <p:sp>
        <p:nvSpPr>
          <p:cNvPr id="6" name="Footer Placeholder 5">
            <a:extLst>
              <a:ext uri="{FF2B5EF4-FFF2-40B4-BE49-F238E27FC236}">
                <a16:creationId xmlns:a16="http://schemas.microsoft.com/office/drawing/2014/main" id="{5D1692A0-5DF9-F816-31CB-CF94174D48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7B930F-944B-5C8F-68C6-0ADAE0CA9F0E}"/>
              </a:ext>
            </a:extLst>
          </p:cNvPr>
          <p:cNvSpPr>
            <a:spLocks noGrp="1"/>
          </p:cNvSpPr>
          <p:nvPr>
            <p:ph type="sldNum" sz="quarter" idx="12"/>
          </p:nvPr>
        </p:nvSpPr>
        <p:spPr/>
        <p:txBody>
          <a:bodyPr/>
          <a:lstStyle/>
          <a:p>
            <a:fld id="{90A1D182-2D41-4966-A575-A13BEB617E56}" type="slidenum">
              <a:rPr lang="en-US" smtClean="0"/>
              <a:t>‹#›</a:t>
            </a:fld>
            <a:endParaRPr lang="en-US"/>
          </a:p>
        </p:txBody>
      </p:sp>
    </p:spTree>
    <p:extLst>
      <p:ext uri="{BB962C8B-B14F-4D97-AF65-F5344CB8AC3E}">
        <p14:creationId xmlns:p14="http://schemas.microsoft.com/office/powerpoint/2010/main" val="2944134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6C7B71-7C92-3F1D-E062-5B47069005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D021F8-2316-1362-59B6-2305F5F77D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E9B3E4-891F-BC14-30AD-54AF478A15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6648FA-F622-404E-82FF-9D33E67BA7F1}" type="datetimeFigureOut">
              <a:rPr lang="en-US" smtClean="0"/>
              <a:t>12/17/2024</a:t>
            </a:fld>
            <a:endParaRPr lang="en-US"/>
          </a:p>
        </p:txBody>
      </p:sp>
      <p:sp>
        <p:nvSpPr>
          <p:cNvPr id="5" name="Footer Placeholder 4">
            <a:extLst>
              <a:ext uri="{FF2B5EF4-FFF2-40B4-BE49-F238E27FC236}">
                <a16:creationId xmlns:a16="http://schemas.microsoft.com/office/drawing/2014/main" id="{A1587714-E599-5035-8F5C-1D6506105B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1140C67-4447-9E60-E447-57503D7D79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A1D182-2D41-4966-A575-A13BEB617E56}" type="slidenum">
              <a:rPr lang="en-US" smtClean="0"/>
              <a:t>‹#›</a:t>
            </a:fld>
            <a:endParaRPr lang="en-US"/>
          </a:p>
        </p:txBody>
      </p:sp>
    </p:spTree>
    <p:extLst>
      <p:ext uri="{BB962C8B-B14F-4D97-AF65-F5344CB8AC3E}">
        <p14:creationId xmlns:p14="http://schemas.microsoft.com/office/powerpoint/2010/main" val="426007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ihl-databases.icrc.org/en/customary-ihl/v1/rule15#title-1" TargetMode="External"/><Relationship Id="rId2" Type="http://schemas.openxmlformats.org/officeDocument/2006/relationships/hyperlink" Target="https://cdn.vanderbilt.edu/vu-wp0/wp-content/uploads/sites/78/2018/06/07015455/11.-HendersonReece_Final-Review_Formatted.pdf" TargetMode="Externa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2" Type="http://schemas.openxmlformats.org/officeDocument/2006/relationships/hyperlink" Target="https://www.flipsnack.com/59DEA577C6F/uklfi-international-law.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contact@uyghurcongress.org" TargetMode="External"/><Relationship Id="rId2" Type="http://schemas.openxmlformats.org/officeDocument/2006/relationships/hyperlink" Target="https://www.uyghurcongress.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outu.be/6dvTGpMZDyE?si=NyYsCOTeUzoUB1F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hl-databases.icrc.org/en/customary-ihl/v1/rule23" TargetMode="External"/><Relationship Id="rId2" Type="http://schemas.openxmlformats.org/officeDocument/2006/relationships/hyperlink" Target="https://ihl-databases.icrc.org/en" TargetMode="External"/><Relationship Id="rId1" Type="http://schemas.openxmlformats.org/officeDocument/2006/relationships/slideLayout" Target="../slideLayouts/slideLayout2.xml"/><Relationship Id="rId5" Type="http://schemas.openxmlformats.org/officeDocument/2006/relationships/hyperlink" Target="https://ihl-databases.icrc.org/en/customary-ihl/v1/rule1" TargetMode="External"/><Relationship Id="rId4" Type="http://schemas.openxmlformats.org/officeDocument/2006/relationships/hyperlink" Target="https://ihl-databases.icrc.org/en/customary-ihl/v1/rule97"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ihl-databases.icrc.org/en/ihl-treaties/api-1977/article-58" TargetMode="External"/><Relationship Id="rId2" Type="http://schemas.openxmlformats.org/officeDocument/2006/relationships/hyperlink" Target="https://ihl-databases.icrc.org/en/ihl-treaties/api-1977/article-57" TargetMode="External"/><Relationship Id="rId1" Type="http://schemas.openxmlformats.org/officeDocument/2006/relationships/slideLayout" Target="../slideLayouts/slideLayout2.xml"/><Relationship Id="rId4" Type="http://schemas.openxmlformats.org/officeDocument/2006/relationships/hyperlink" Target="https://ihl-databases.icrc.org/en/customary-ihl/v1/rule15#title-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ihl-databases.icrc.org/en/ihl-treaties/api-1977/article-65?activeTab=undefined" TargetMode="External"/><Relationship Id="rId7" Type="http://schemas.openxmlformats.org/officeDocument/2006/relationships/hyperlink" Target="https://www.unodc.org/pdf/crime/terrorism/res_1373_english.pdf" TargetMode="External"/><Relationship Id="rId2" Type="http://schemas.openxmlformats.org/officeDocument/2006/relationships/hyperlink" Target="https://ihl-databases.icrc.org/en/ihl-treaties/api-1977/article-13?activeTab=undefined" TargetMode="External"/><Relationship Id="rId1" Type="http://schemas.openxmlformats.org/officeDocument/2006/relationships/slideLayout" Target="../slideLayouts/slideLayout2.xml"/><Relationship Id="rId6" Type="http://schemas.openxmlformats.org/officeDocument/2006/relationships/hyperlink" Target="https://www.un.org/en/genocideprevention/documents/atrocity-crimes/Doc.33_GC-IV-EN.pdf" TargetMode="External"/><Relationship Id="rId5" Type="http://schemas.openxmlformats.org/officeDocument/2006/relationships/hyperlink" Target="https://ihl-databases.icrc.org/en/customary-ihl/v1/rule53#:~:text=that%20cause%20starvation-,Rule%2053.,method%20of%20warfare%20is%20prohibited." TargetMode="External"/><Relationship Id="rId4" Type="http://schemas.openxmlformats.org/officeDocument/2006/relationships/hyperlink" Target="https://ihl-databases.icrc.org/en/ihl-treaties/api-1977/article-5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DDCC1E6-1C7C-346F-1CAF-0534C5DCCC9F}"/>
              </a:ext>
            </a:extLst>
          </p:cNvPr>
          <p:cNvSpPr>
            <a:spLocks noGrp="1"/>
          </p:cNvSpPr>
          <p:nvPr>
            <p:ph type="ctrTitle"/>
          </p:nvPr>
        </p:nvSpPr>
        <p:spPr>
          <a:xfrm>
            <a:off x="3880430" y="583345"/>
            <a:ext cx="7160357" cy="4164820"/>
          </a:xfrm>
        </p:spPr>
        <p:txBody>
          <a:bodyPr anchor="t">
            <a:normAutofit/>
          </a:bodyPr>
          <a:lstStyle/>
          <a:p>
            <a:pPr algn="r"/>
            <a:r>
              <a:rPr lang="en-GB" sz="6200">
                <a:solidFill>
                  <a:srgbClr val="FFFFFF"/>
                </a:solidFill>
              </a:rPr>
              <a:t>What is an orthodox activist for Stop Uyghur Genocide to make of Israel at war?</a:t>
            </a:r>
            <a:endParaRPr lang="en-US" sz="6200">
              <a:solidFill>
                <a:srgbClr val="FFFFFF"/>
              </a:solidFill>
            </a:endParaRPr>
          </a:p>
        </p:txBody>
      </p:sp>
      <p:sp>
        <p:nvSpPr>
          <p:cNvPr id="3" name="Subtitle 2">
            <a:extLst>
              <a:ext uri="{FF2B5EF4-FFF2-40B4-BE49-F238E27FC236}">
                <a16:creationId xmlns:a16="http://schemas.microsoft.com/office/drawing/2014/main" id="{5E1B664D-D31E-5337-20E9-1AAA2FE8C09F}"/>
              </a:ext>
            </a:extLst>
          </p:cNvPr>
          <p:cNvSpPr>
            <a:spLocks noGrp="1"/>
          </p:cNvSpPr>
          <p:nvPr>
            <p:ph type="subTitle" idx="1"/>
          </p:nvPr>
        </p:nvSpPr>
        <p:spPr>
          <a:xfrm>
            <a:off x="1208228" y="5972174"/>
            <a:ext cx="8578699" cy="504825"/>
          </a:xfrm>
        </p:spPr>
        <p:txBody>
          <a:bodyPr>
            <a:normAutofit/>
          </a:bodyPr>
          <a:lstStyle/>
          <a:p>
            <a:pPr algn="l"/>
            <a:r>
              <a:rPr lang="en-GB" sz="2000" i="1">
                <a:solidFill>
                  <a:srgbClr val="FFFFFF"/>
                </a:solidFill>
              </a:rPr>
              <a:t>A Personal Journey</a:t>
            </a:r>
            <a:endParaRPr lang="en-US" sz="2000" i="1">
              <a:solidFill>
                <a:srgbClr val="FFFFFF"/>
              </a:solidFill>
            </a:endParaRPr>
          </a:p>
        </p:txBody>
      </p:sp>
      <p:sp>
        <p:nvSpPr>
          <p:cNvPr id="15"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1" name="Straight Connector 2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23"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7"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8"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288182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Shape 4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9">
            <a:extLst>
              <a:ext uri="{FF2B5EF4-FFF2-40B4-BE49-F238E27FC236}">
                <a16:creationId xmlns:a16="http://schemas.microsoft.com/office/drawing/2014/main" id="{F59D37D1-7651-39C4-D55F-5A951C300133}"/>
              </a:ext>
            </a:extLst>
          </p:cNvPr>
          <p:cNvSpPr>
            <a:spLocks noGrp="1"/>
          </p:cNvSpPr>
          <p:nvPr>
            <p:ph type="title"/>
          </p:nvPr>
        </p:nvSpPr>
        <p:spPr>
          <a:xfrm>
            <a:off x="424543" y="1153572"/>
            <a:ext cx="3462691" cy="4461163"/>
          </a:xfrm>
        </p:spPr>
        <p:txBody>
          <a:bodyPr>
            <a:normAutofit/>
          </a:bodyPr>
          <a:lstStyle/>
          <a:p>
            <a:r>
              <a:rPr lang="en-GB" sz="2800" dirty="0">
                <a:solidFill>
                  <a:srgbClr val="FFFFFF"/>
                </a:solidFill>
                <a:latin typeface="PT Serif" panose="020A0603040505020204" pitchFamily="18" charset="0"/>
              </a:rPr>
              <a:t>MEDICAL FACILITIES </a:t>
            </a:r>
            <a:r>
              <a:rPr lang="en-GB" sz="2800" dirty="0" err="1">
                <a:solidFill>
                  <a:srgbClr val="FFFFFF"/>
                </a:solidFill>
                <a:latin typeface="PT Serif" panose="020A0603040505020204" pitchFamily="18" charset="0"/>
              </a:rPr>
              <a:t>eg</a:t>
            </a:r>
            <a:r>
              <a:rPr lang="en-GB" sz="2800" dirty="0">
                <a:solidFill>
                  <a:srgbClr val="FFFFFF"/>
                </a:solidFill>
                <a:latin typeface="PT Serif" panose="020A0603040505020204" pitchFamily="18" charset="0"/>
              </a:rPr>
              <a:t> HOSPITALS</a:t>
            </a:r>
            <a:br>
              <a:rPr lang="en-GB" sz="1400" i="1" dirty="0">
                <a:solidFill>
                  <a:srgbClr val="FFFFFF"/>
                </a:solidFill>
                <a:latin typeface="PT Serif" panose="020A0603040505020204" pitchFamily="18" charset="0"/>
              </a:rPr>
            </a:br>
            <a:r>
              <a:rPr lang="en-GB" sz="1400" i="1" dirty="0">
                <a:solidFill>
                  <a:srgbClr val="FFFFFF"/>
                </a:solidFill>
                <a:latin typeface="PT Serif" panose="020A0603040505020204" pitchFamily="18" charset="0"/>
              </a:rPr>
              <a:t>https://ihl-databases.icrc.org/en/customary-ihl/v1/rule28</a:t>
            </a:r>
            <a:endParaRPr lang="en-US" sz="1400" dirty="0">
              <a:solidFill>
                <a:srgbClr val="FFFFFF"/>
              </a:solidFill>
            </a:endParaRPr>
          </a:p>
        </p:txBody>
      </p:sp>
      <p:sp>
        <p:nvSpPr>
          <p:cNvPr id="51" name="Arc 5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 name="Content Placeholder 10">
            <a:extLst>
              <a:ext uri="{FF2B5EF4-FFF2-40B4-BE49-F238E27FC236}">
                <a16:creationId xmlns:a16="http://schemas.microsoft.com/office/drawing/2014/main" id="{8D871777-F969-EDEB-71B1-5A44F05663A4}"/>
              </a:ext>
            </a:extLst>
          </p:cNvPr>
          <p:cNvSpPr>
            <a:spLocks noGrp="1"/>
          </p:cNvSpPr>
          <p:nvPr>
            <p:ph idx="1"/>
          </p:nvPr>
        </p:nvSpPr>
        <p:spPr>
          <a:xfrm>
            <a:off x="4447308" y="591344"/>
            <a:ext cx="7439892" cy="5585619"/>
          </a:xfrm>
        </p:spPr>
        <p:txBody>
          <a:bodyPr anchor="ctr">
            <a:normAutofit/>
          </a:bodyPr>
          <a:lstStyle/>
          <a:p>
            <a:pPr marL="0" indent="0">
              <a:buNone/>
            </a:pPr>
            <a:r>
              <a:rPr lang="en-GB" b="1" i="0" dirty="0">
                <a:effectLst/>
                <a:latin typeface="Merriweather" panose="00000500000000000000" pitchFamily="2" charset="0"/>
              </a:rPr>
              <a:t>Rule 28. Medical units exclusively assigned to medical purposes must be respected and protected in all circumstances. </a:t>
            </a:r>
          </a:p>
          <a:p>
            <a:pPr marL="0" indent="0">
              <a:buNone/>
            </a:pPr>
            <a:endParaRPr lang="en-GB" b="1" dirty="0">
              <a:latin typeface="Merriweather" panose="00000500000000000000" pitchFamily="2" charset="0"/>
            </a:endParaRPr>
          </a:p>
          <a:p>
            <a:pPr marL="0" indent="0">
              <a:buNone/>
            </a:pPr>
            <a:r>
              <a:rPr lang="en-GB" b="1" i="0" dirty="0">
                <a:effectLst/>
                <a:latin typeface="Merriweather" panose="00000500000000000000" pitchFamily="2" charset="0"/>
              </a:rPr>
              <a:t>They lose their protection if they are</a:t>
            </a:r>
          </a:p>
          <a:p>
            <a:pPr marL="0" indent="0">
              <a:buNone/>
            </a:pPr>
            <a:r>
              <a:rPr lang="en-GB" b="1" i="0" dirty="0">
                <a:effectLst/>
                <a:latin typeface="Merriweather" panose="00000500000000000000" pitchFamily="2" charset="0"/>
              </a:rPr>
              <a:t> being used, outside their humanitarian function, to commit acts harmful to the enemy</a:t>
            </a:r>
          </a:p>
          <a:p>
            <a:endParaRPr lang="en-US" dirty="0"/>
          </a:p>
        </p:txBody>
      </p:sp>
    </p:spTree>
    <p:extLst>
      <p:ext uri="{BB962C8B-B14F-4D97-AF65-F5344CB8AC3E}">
        <p14:creationId xmlns:p14="http://schemas.microsoft.com/office/powerpoint/2010/main" val="1411274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c 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846CE10-C1B5-CA13-C06A-F6C0800688A9}"/>
              </a:ext>
            </a:extLst>
          </p:cNvPr>
          <p:cNvSpPr>
            <a:spLocks noGrp="1"/>
          </p:cNvSpPr>
          <p:nvPr>
            <p:ph idx="4294967295"/>
          </p:nvPr>
        </p:nvSpPr>
        <p:spPr>
          <a:xfrm>
            <a:off x="4447308" y="591344"/>
            <a:ext cx="6906491" cy="5585619"/>
          </a:xfrm>
        </p:spPr>
        <p:txBody>
          <a:bodyPr vert="horz" lIns="91440" tIns="45720" rIns="91440" bIns="45720" rtlCol="0" anchor="ctr">
            <a:normAutofit/>
          </a:bodyPr>
          <a:lstStyle/>
          <a:p>
            <a:r>
              <a:rPr lang="en-US" sz="2200" b="0" i="0">
                <a:effectLst/>
              </a:rPr>
              <a:t>My lay understanding therefore is that the Laws of Warfare (and therefore Halacha) allow states to defend themselves vigorously against entities like Hamas, provided civilians are not primary targets, and all ‘feasible steps” in the ‘particular circumstances’ are taken to limit non-combatant deaths: prior warnings, evacuation, facilitating provision of basic aid.</a:t>
            </a:r>
          </a:p>
          <a:p>
            <a:pPr marL="0"/>
            <a:endParaRPr lang="en-US" sz="2200"/>
          </a:p>
          <a:p>
            <a:r>
              <a:rPr lang="en-US" sz="2200" b="0" i="1">
                <a:effectLst/>
              </a:rPr>
              <a:t>The consequences, however, are potentially horrific for non-combatants used as human shields by those who prevent their evacuation</a:t>
            </a:r>
            <a:r>
              <a:rPr lang="en-US" sz="2200" b="1" i="1">
                <a:effectLst/>
              </a:rPr>
              <a:t>, </a:t>
            </a:r>
            <a:r>
              <a:rPr lang="en-US" sz="2200" b="0" i="1">
                <a:effectLst/>
              </a:rPr>
              <a:t>divert their aid, manipulate circumstances to restrict the feasible options to limit their deaths, and who are therefore ultimately responsible for their fate, especially in a setting where neighboring states, uniquely, deny civilians temporary refuge.</a:t>
            </a:r>
            <a:endParaRPr lang="en-US" sz="2200"/>
          </a:p>
        </p:txBody>
      </p:sp>
    </p:spTree>
    <p:extLst>
      <p:ext uri="{BB962C8B-B14F-4D97-AF65-F5344CB8AC3E}">
        <p14:creationId xmlns:p14="http://schemas.microsoft.com/office/powerpoint/2010/main" val="410328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77C59BEC-C4CC-4741-B975-08C543178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3" name="Arc 32">
            <a:extLst>
              <a:ext uri="{FF2B5EF4-FFF2-40B4-BE49-F238E27FC236}">
                <a16:creationId xmlns:a16="http://schemas.microsoft.com/office/drawing/2014/main" id="{72DEF309-605D-4117-9340-6D589B6C3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6173" flipV="1">
            <a:off x="3930947" y="651615"/>
            <a:ext cx="4083433" cy="408343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itle 3">
            <a:extLst>
              <a:ext uri="{FF2B5EF4-FFF2-40B4-BE49-F238E27FC236}">
                <a16:creationId xmlns:a16="http://schemas.microsoft.com/office/drawing/2014/main" id="{78415148-1D9C-B23B-496F-577F0F112F85}"/>
              </a:ext>
            </a:extLst>
          </p:cNvPr>
          <p:cNvSpPr>
            <a:spLocks noGrp="1"/>
          </p:cNvSpPr>
          <p:nvPr>
            <p:ph type="title"/>
          </p:nvPr>
        </p:nvSpPr>
        <p:spPr>
          <a:xfrm>
            <a:off x="838200" y="365125"/>
            <a:ext cx="10515599" cy="1325563"/>
          </a:xfrm>
        </p:spPr>
        <p:txBody>
          <a:bodyPr>
            <a:normAutofit/>
          </a:bodyPr>
          <a:lstStyle/>
          <a:p>
            <a:r>
              <a:rPr lang="en-GB" sz="4100" dirty="0"/>
              <a:t>Proportionality- the </a:t>
            </a:r>
            <a:r>
              <a:rPr lang="en-GB" sz="4100" dirty="0">
                <a:hlinkClick r:id="rId2"/>
              </a:rPr>
              <a:t>reasonable commander test </a:t>
            </a:r>
            <a:br>
              <a:rPr lang="en-GB" sz="4100" dirty="0"/>
            </a:br>
            <a:endParaRPr lang="en-US" sz="4100" dirty="0"/>
          </a:p>
        </p:txBody>
      </p:sp>
      <p:sp>
        <p:nvSpPr>
          <p:cNvPr id="5" name="Content Placeholder 4">
            <a:extLst>
              <a:ext uri="{FF2B5EF4-FFF2-40B4-BE49-F238E27FC236}">
                <a16:creationId xmlns:a16="http://schemas.microsoft.com/office/drawing/2014/main" id="{3F2B6F58-4A93-9D6C-BB48-535057DF9E22}"/>
              </a:ext>
            </a:extLst>
          </p:cNvPr>
          <p:cNvSpPr>
            <a:spLocks noGrp="1"/>
          </p:cNvSpPr>
          <p:nvPr>
            <p:ph idx="1"/>
          </p:nvPr>
        </p:nvSpPr>
        <p:spPr>
          <a:xfrm>
            <a:off x="838200" y="1825625"/>
            <a:ext cx="5393361" cy="4351338"/>
          </a:xfrm>
        </p:spPr>
        <p:txBody>
          <a:bodyPr>
            <a:normAutofit/>
          </a:bodyPr>
          <a:lstStyle/>
          <a:p>
            <a:pPr marL="0" indent="0">
              <a:buNone/>
            </a:pPr>
            <a:r>
              <a:rPr lang="en-GB" sz="2200" b="0" i="0">
                <a:effectLst/>
                <a:latin typeface="PT Serif" panose="020A0603040505020204" pitchFamily="18" charset="0"/>
              </a:rPr>
              <a:t>As a matter of legal fact, no one can decide, even in the most extreme cases, if an attack is disproportionate to its military objective, without knowing the </a:t>
            </a:r>
            <a:r>
              <a:rPr lang="en-GB" sz="2200" b="0" i="0" u="none" strike="noStrike">
                <a:effectLst/>
                <a:latin typeface="PT Serif" panose="020A0603040505020204" pitchFamily="18" charset="0"/>
                <a:hlinkClick r:id="rId3"/>
              </a:rPr>
              <a:t>information available</a:t>
            </a:r>
            <a:r>
              <a:rPr lang="en-GB" sz="2200" b="0" i="0">
                <a:effectLst/>
                <a:latin typeface="PT Serif" panose="020A0603040505020204" pitchFamily="18" charset="0"/>
              </a:rPr>
              <a:t> then to the ‘</a:t>
            </a:r>
            <a:r>
              <a:rPr lang="en-GB" sz="2200" b="0" i="0">
                <a:effectLst/>
                <a:latin typeface="PT Serif" panose="020A0603040505020204" pitchFamily="18" charset="0"/>
                <a:hlinkClick r:id="rId2"/>
              </a:rPr>
              <a:t>reasonable commander</a:t>
            </a:r>
            <a:r>
              <a:rPr lang="en-GB" sz="2200" b="0" i="0">
                <a:effectLst/>
                <a:latin typeface="PT Serif" panose="020A0603040505020204" pitchFamily="18" charset="0"/>
              </a:rPr>
              <a:t>” on the ground and the IDF, including </a:t>
            </a:r>
            <a:r>
              <a:rPr lang="en-GB" sz="2200" b="0" i="1">
                <a:effectLst/>
                <a:latin typeface="PT Serif" panose="020A0603040505020204" pitchFamily="18" charset="0"/>
              </a:rPr>
              <a:t>expected </a:t>
            </a:r>
            <a:r>
              <a:rPr lang="en-GB" sz="2200">
                <a:latin typeface="PT Serif" panose="020A0603040505020204" pitchFamily="18" charset="0"/>
              </a:rPr>
              <a:t>collateral damage and available intelligence at the time. Highly situation specific.</a:t>
            </a:r>
          </a:p>
          <a:p>
            <a:pPr marL="0" indent="0">
              <a:buNone/>
            </a:pPr>
            <a:endParaRPr lang="en-GB" sz="2200">
              <a:latin typeface="PT Serif" panose="020A0603040505020204" pitchFamily="18" charset="0"/>
            </a:endParaRPr>
          </a:p>
          <a:p>
            <a:pPr marL="0" indent="0">
              <a:buNone/>
            </a:pPr>
            <a:r>
              <a:rPr lang="en-GB" sz="2200">
                <a:latin typeface="PT Serif" panose="020A0603040505020204" pitchFamily="18" charset="0"/>
              </a:rPr>
              <a:t>The correct legal response of an army to allegations of disproportionality is to investigate</a:t>
            </a:r>
            <a:endParaRPr lang="en-US" sz="2200" dirty="0"/>
          </a:p>
        </p:txBody>
      </p:sp>
      <p:sp>
        <p:nvSpPr>
          <p:cNvPr id="35" name="Oval 34">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77008" y="5228027"/>
            <a:ext cx="1107241" cy="10772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9" name="Graphic 8" descr="Scales of Justice">
            <a:extLst>
              <a:ext uri="{FF2B5EF4-FFF2-40B4-BE49-F238E27FC236}">
                <a16:creationId xmlns:a16="http://schemas.microsoft.com/office/drawing/2014/main" id="{E1CC50DD-5F70-FB4F-6B1F-8ADA4A8325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09962" y="1929820"/>
            <a:ext cx="4221597" cy="4221597"/>
          </a:xfrm>
          <a:custGeom>
            <a:avLst/>
            <a:gdLst/>
            <a:ahLst/>
            <a:cxnLst/>
            <a:rect l="l" t="t" r="r" b="b"/>
            <a:pathLst>
              <a:path w="4221597" h="4303912">
                <a:moveTo>
                  <a:pt x="126986" y="0"/>
                </a:moveTo>
                <a:lnTo>
                  <a:pt x="4094611" y="0"/>
                </a:lnTo>
                <a:cubicBezTo>
                  <a:pt x="4164743" y="0"/>
                  <a:pt x="4221597" y="56854"/>
                  <a:pt x="4221597" y="126986"/>
                </a:cubicBezTo>
                <a:lnTo>
                  <a:pt x="4221597" y="4176926"/>
                </a:lnTo>
                <a:cubicBezTo>
                  <a:pt x="4221597" y="4247058"/>
                  <a:pt x="4164743" y="4303912"/>
                  <a:pt x="4094611" y="4303912"/>
                </a:cubicBezTo>
                <a:lnTo>
                  <a:pt x="126986" y="4303912"/>
                </a:lnTo>
                <a:cubicBezTo>
                  <a:pt x="56854" y="4303912"/>
                  <a:pt x="0" y="4247058"/>
                  <a:pt x="0" y="4176926"/>
                </a:cubicBezTo>
                <a:lnTo>
                  <a:pt x="0" y="126986"/>
                </a:lnTo>
                <a:cubicBezTo>
                  <a:pt x="0" y="56854"/>
                  <a:pt x="56854" y="0"/>
                  <a:pt x="126986" y="0"/>
                </a:cubicBezTo>
                <a:close/>
              </a:path>
            </a:pathLst>
          </a:custGeom>
        </p:spPr>
      </p:pic>
    </p:spTree>
    <p:extLst>
      <p:ext uri="{BB962C8B-B14F-4D97-AF65-F5344CB8AC3E}">
        <p14:creationId xmlns:p14="http://schemas.microsoft.com/office/powerpoint/2010/main" val="377510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6EA86598-DA2C-41D5-BC0C-E877F881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95990"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AC6D080-5417-B2E0-8424-88B85D64AB6D}"/>
              </a:ext>
            </a:extLst>
          </p:cNvPr>
          <p:cNvSpPr>
            <a:spLocks noGrp="1"/>
          </p:cNvSpPr>
          <p:nvPr>
            <p:ph type="title"/>
          </p:nvPr>
        </p:nvSpPr>
        <p:spPr>
          <a:xfrm>
            <a:off x="1155557" y="637763"/>
            <a:ext cx="4310698" cy="1627274"/>
          </a:xfrm>
        </p:spPr>
        <p:txBody>
          <a:bodyPr vert="horz" lIns="91440" tIns="45720" rIns="91440" bIns="45720" rtlCol="0" anchor="t">
            <a:normAutofit/>
          </a:bodyPr>
          <a:lstStyle/>
          <a:p>
            <a:r>
              <a:rPr lang="en-US" sz="4800" kern="1200">
                <a:solidFill>
                  <a:schemeClr val="bg1"/>
                </a:solidFill>
                <a:latin typeface="+mj-lt"/>
                <a:ea typeface="+mj-ea"/>
                <a:cs typeface="+mj-cs"/>
              </a:rPr>
              <a:t>Addressing complexity</a:t>
            </a:r>
          </a:p>
        </p:txBody>
      </p:sp>
      <p:sp>
        <p:nvSpPr>
          <p:cNvPr id="24" name="Rectangle 23">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5556" y="2372156"/>
            <a:ext cx="457200" cy="45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 Placeholder 5">
            <a:extLst>
              <a:ext uri="{FF2B5EF4-FFF2-40B4-BE49-F238E27FC236}">
                <a16:creationId xmlns:a16="http://schemas.microsoft.com/office/drawing/2014/main" id="{AF5472E3-BF2B-3596-C7F3-C2DCB10AC308}"/>
              </a:ext>
            </a:extLst>
          </p:cNvPr>
          <p:cNvSpPr>
            <a:spLocks noGrp="1"/>
          </p:cNvSpPr>
          <p:nvPr>
            <p:ph type="body" sz="half" idx="2"/>
          </p:nvPr>
        </p:nvSpPr>
        <p:spPr>
          <a:xfrm>
            <a:off x="1155556" y="2581065"/>
            <a:ext cx="4284416" cy="3633467"/>
          </a:xfrm>
        </p:spPr>
        <p:txBody>
          <a:bodyPr vert="horz" lIns="91440" tIns="45720" rIns="91440" bIns="45720" rtlCol="0">
            <a:normAutofit/>
          </a:bodyPr>
          <a:lstStyle/>
          <a:p>
            <a:pPr indent="-228600">
              <a:buFont typeface="Arial" panose="020B0604020202020204" pitchFamily="34" charset="0"/>
              <a:buChar char="•"/>
            </a:pPr>
            <a:r>
              <a:rPr lang="en-US" sz="1700">
                <a:solidFill>
                  <a:schemeClr val="bg1"/>
                </a:solidFill>
              </a:rPr>
              <a:t>Proofs finalised just before 7 October </a:t>
            </a:r>
          </a:p>
          <a:p>
            <a:pPr indent="-228600">
              <a:buFont typeface="Arial" panose="020B0604020202020204" pitchFamily="34" charset="0"/>
              <a:buChar char="•"/>
            </a:pPr>
            <a:endParaRPr lang="en-US" sz="1700">
              <a:solidFill>
                <a:schemeClr val="bg1"/>
              </a:solidFill>
            </a:endParaRPr>
          </a:p>
          <a:p>
            <a:pPr indent="-228600">
              <a:buFont typeface="Arial" panose="020B0604020202020204" pitchFamily="34" charset="0"/>
              <a:buChar char="•"/>
            </a:pPr>
            <a:r>
              <a:rPr lang="en-US" sz="1700">
                <a:solidFill>
                  <a:schemeClr val="bg1"/>
                </a:solidFill>
              </a:rPr>
              <a:t>Historical review of development of Laws of Warfare and especially Halacha through WW1, WW2, pre-state Israel responses to Arab violence, all of Israel’s wars and operations against terrorism</a:t>
            </a:r>
          </a:p>
          <a:p>
            <a:pPr indent="-228600">
              <a:buFont typeface="Arial" panose="020B0604020202020204" pitchFamily="34" charset="0"/>
              <a:buChar char="•"/>
            </a:pPr>
            <a:endParaRPr lang="en-US" sz="1700">
              <a:solidFill>
                <a:schemeClr val="bg1"/>
              </a:solidFill>
            </a:endParaRPr>
          </a:p>
          <a:p>
            <a:pPr indent="-228600">
              <a:buFont typeface="Arial" panose="020B0604020202020204" pitchFamily="34" charset="0"/>
              <a:buChar char="•"/>
            </a:pPr>
            <a:r>
              <a:rPr lang="en-US" sz="1700">
                <a:solidFill>
                  <a:schemeClr val="bg1"/>
                </a:solidFill>
              </a:rPr>
              <a:t>Semicha Chief Rabbinate Israel, Philosophy &amp; Law degrees/PhD Bar Ilan, Hebrew U &amp; Harvard, Israel Democracy Institute, Yeshivat Ha Kotel</a:t>
            </a:r>
          </a:p>
        </p:txBody>
      </p:sp>
      <p:sp>
        <p:nvSpPr>
          <p:cNvPr id="26" name="Rectangle 25">
            <a:extLst>
              <a:ext uri="{FF2B5EF4-FFF2-40B4-BE49-F238E27FC236}">
                <a16:creationId xmlns:a16="http://schemas.microsoft.com/office/drawing/2014/main" id="{87F16C5A-0D41-47A9-B0A2-9C2AD7A8C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person in a military uniform&#10;&#10;Description automatically generated">
            <a:extLst>
              <a:ext uri="{FF2B5EF4-FFF2-40B4-BE49-F238E27FC236}">
                <a16:creationId xmlns:a16="http://schemas.microsoft.com/office/drawing/2014/main" id="{9FA22E4E-ABDC-527A-1CE9-1C5AF27A6CF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1100" r="-1" b="-1"/>
          <a:stretch/>
        </p:blipFill>
        <p:spPr>
          <a:xfrm>
            <a:off x="7121400" y="637762"/>
            <a:ext cx="3542018" cy="5576770"/>
          </a:xfrm>
          <a:prstGeom prst="rect">
            <a:avLst/>
          </a:prstGeom>
        </p:spPr>
      </p:pic>
    </p:spTree>
    <p:extLst>
      <p:ext uri="{BB962C8B-B14F-4D97-AF65-F5344CB8AC3E}">
        <p14:creationId xmlns:p14="http://schemas.microsoft.com/office/powerpoint/2010/main" val="3717897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BE6E-8A53-DD84-2F22-F56B17C4F693}"/>
              </a:ext>
            </a:extLst>
          </p:cNvPr>
          <p:cNvSpPr>
            <a:spLocks noGrp="1"/>
          </p:cNvSpPr>
          <p:nvPr>
            <p:ph type="title"/>
          </p:nvPr>
        </p:nvSpPr>
        <p:spPr/>
        <p:txBody>
          <a:bodyPr>
            <a:normAutofit/>
          </a:bodyPr>
          <a:lstStyle/>
          <a:p>
            <a:pPr algn="ctr"/>
            <a:r>
              <a:rPr lang="en-GB" sz="3600" dirty="0"/>
              <a:t>Jewish </a:t>
            </a:r>
            <a:r>
              <a:rPr lang="en-GB" sz="3600" dirty="0" err="1"/>
              <a:t>Multivalue</a:t>
            </a:r>
            <a:r>
              <a:rPr lang="en-GB" sz="3600" dirty="0"/>
              <a:t> Framework (source 9) </a:t>
            </a:r>
            <a:br>
              <a:rPr lang="en-GB" sz="3600" dirty="0"/>
            </a:br>
            <a:r>
              <a:rPr lang="en-GB" sz="2400" dirty="0"/>
              <a:t>Ethical challenge is determining which value most relevant to a given case (casuistry)</a:t>
            </a:r>
            <a:endParaRPr lang="en-US" sz="3600" dirty="0"/>
          </a:p>
        </p:txBody>
      </p:sp>
      <p:graphicFrame>
        <p:nvGraphicFramePr>
          <p:cNvPr id="24" name="Content Placeholder 7">
            <a:extLst>
              <a:ext uri="{FF2B5EF4-FFF2-40B4-BE49-F238E27FC236}">
                <a16:creationId xmlns:a16="http://schemas.microsoft.com/office/drawing/2014/main" id="{64454A41-3A8B-2B83-35E1-5DFAA7D62A65}"/>
              </a:ext>
            </a:extLst>
          </p:cNvPr>
          <p:cNvGraphicFramePr>
            <a:graphicFrameLocks noGrp="1"/>
          </p:cNvGraphicFramePr>
          <p:nvPr>
            <p:ph sz="half" idx="1"/>
            <p:extLst>
              <p:ext uri="{D42A27DB-BD31-4B8C-83A1-F6EECF244321}">
                <p14:modId xmlns:p14="http://schemas.microsoft.com/office/powerpoint/2010/main" val="2342688204"/>
              </p:ext>
            </p:extLst>
          </p:nvPr>
        </p:nvGraphicFramePr>
        <p:xfrm>
          <a:off x="838200" y="1825624"/>
          <a:ext cx="5181600" cy="5032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Content Placeholder 8">
            <a:extLst>
              <a:ext uri="{FF2B5EF4-FFF2-40B4-BE49-F238E27FC236}">
                <a16:creationId xmlns:a16="http://schemas.microsoft.com/office/drawing/2014/main" id="{BADCAE49-4072-1167-0394-ABD4C8FFC20C}"/>
              </a:ext>
            </a:extLst>
          </p:cNvPr>
          <p:cNvSpPr>
            <a:spLocks noGrp="1"/>
          </p:cNvSpPr>
          <p:nvPr>
            <p:ph sz="half" idx="2"/>
          </p:nvPr>
        </p:nvSpPr>
        <p:spPr>
          <a:xfrm>
            <a:off x="6172199" y="1825624"/>
            <a:ext cx="5845629" cy="5032375"/>
          </a:xfrm>
        </p:spPr>
        <p:txBody>
          <a:bodyPr>
            <a:normAutofit lnSpcReduction="10000"/>
          </a:bodyPr>
          <a:lstStyle/>
          <a:p>
            <a:r>
              <a:rPr lang="en-US" sz="2400" dirty="0"/>
              <a:t>Pursuit of justice </a:t>
            </a:r>
            <a:r>
              <a:rPr lang="en-US" sz="1800" dirty="0"/>
              <a:t>- self </a:t>
            </a:r>
            <a:r>
              <a:rPr lang="en-US" sz="1800" dirty="0" err="1"/>
              <a:t>defence</a:t>
            </a:r>
            <a:endParaRPr lang="en-US" sz="1800" dirty="0"/>
          </a:p>
          <a:p>
            <a:pPr marL="0" indent="0">
              <a:buNone/>
            </a:pPr>
            <a:r>
              <a:rPr lang="en-US" sz="1800" dirty="0"/>
              <a:t>                                                        – rid world of evil</a:t>
            </a:r>
          </a:p>
          <a:p>
            <a:pPr marL="0" indent="0">
              <a:buNone/>
            </a:pPr>
            <a:r>
              <a:rPr lang="en-US" sz="1800" dirty="0"/>
              <a:t>                                                        - settle the homeland</a:t>
            </a:r>
          </a:p>
          <a:p>
            <a:r>
              <a:rPr lang="en-GB" sz="2400" dirty="0"/>
              <a:t>National Partiality- </a:t>
            </a:r>
          </a:p>
          <a:p>
            <a:pPr marL="0" indent="0">
              <a:buNone/>
            </a:pPr>
            <a:r>
              <a:rPr lang="en-GB" sz="1800" dirty="0"/>
              <a:t>Associative Obligations to family, community, nation creates a moral obligation to fight on their behalf and in their interests – prioritising their welfare &amp; saving their lives </a:t>
            </a:r>
          </a:p>
          <a:p>
            <a:r>
              <a:rPr lang="en-GB" sz="2400" dirty="0"/>
              <a:t>War is a Collective Affair</a:t>
            </a:r>
          </a:p>
          <a:p>
            <a:r>
              <a:rPr lang="en-GB" sz="2400" dirty="0"/>
              <a:t>Bravery and Courage</a:t>
            </a:r>
          </a:p>
          <a:p>
            <a:r>
              <a:rPr lang="en-GB" sz="2400" dirty="0"/>
              <a:t>National Honour- </a:t>
            </a:r>
          </a:p>
          <a:p>
            <a:pPr marL="0" indent="0">
              <a:buNone/>
            </a:pPr>
            <a:r>
              <a:rPr lang="en-GB" sz="1800" dirty="0"/>
              <a:t> -Not acting unethically to disgraces us or Hashem</a:t>
            </a:r>
          </a:p>
          <a:p>
            <a:pPr marL="0" indent="0">
              <a:buNone/>
            </a:pPr>
            <a:r>
              <a:rPr lang="en-GB" sz="1800" dirty="0"/>
              <a:t>   -Not becoming downtrodden people subject to mass ridicule (tachanun)</a:t>
            </a:r>
          </a:p>
          <a:p>
            <a:pPr marL="0" indent="0">
              <a:buNone/>
            </a:pPr>
            <a:endParaRPr lang="en-GB" sz="1800" dirty="0"/>
          </a:p>
          <a:p>
            <a:pPr marL="0" indent="0">
              <a:buNone/>
            </a:pPr>
            <a:endParaRPr lang="en-US" sz="1900" dirty="0"/>
          </a:p>
        </p:txBody>
      </p:sp>
    </p:spTree>
    <p:extLst>
      <p:ext uri="{BB962C8B-B14F-4D97-AF65-F5344CB8AC3E}">
        <p14:creationId xmlns:p14="http://schemas.microsoft.com/office/powerpoint/2010/main" val="12837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FAE3DF1-C8F1-3C7F-70CB-62B07394342C}"/>
              </a:ext>
            </a:extLst>
          </p:cNvPr>
          <p:cNvSpPr>
            <a:spLocks noGrp="1"/>
          </p:cNvSpPr>
          <p:nvPr>
            <p:ph type="title"/>
          </p:nvPr>
        </p:nvSpPr>
        <p:spPr>
          <a:xfrm>
            <a:off x="1371597" y="348865"/>
            <a:ext cx="10044023" cy="877729"/>
          </a:xfrm>
        </p:spPr>
        <p:txBody>
          <a:bodyPr anchor="ctr">
            <a:normAutofit fontScale="90000"/>
          </a:bodyPr>
          <a:lstStyle/>
          <a:p>
            <a:r>
              <a:rPr lang="en-GB" sz="4000" dirty="0">
                <a:solidFill>
                  <a:srgbClr val="FFFFFF"/>
                </a:solidFill>
              </a:rPr>
              <a:t>Pluralistic casuistry v monist system (Source 10)</a:t>
            </a:r>
            <a:endParaRPr lang="en-US" sz="4000" dirty="0">
              <a:solidFill>
                <a:srgbClr val="FFFFFF"/>
              </a:solidFill>
            </a:endParaRPr>
          </a:p>
        </p:txBody>
      </p:sp>
      <p:graphicFrame>
        <p:nvGraphicFramePr>
          <p:cNvPr id="7" name="Content Placeholder 4">
            <a:extLst>
              <a:ext uri="{FF2B5EF4-FFF2-40B4-BE49-F238E27FC236}">
                <a16:creationId xmlns:a16="http://schemas.microsoft.com/office/drawing/2014/main" id="{C9E4DAB8-DC2C-F7F2-6451-07B645BC8EE1}"/>
              </a:ext>
            </a:extLst>
          </p:cNvPr>
          <p:cNvGraphicFramePr>
            <a:graphicFrameLocks noGrp="1"/>
          </p:cNvGraphicFramePr>
          <p:nvPr>
            <p:ph idx="1"/>
            <p:extLst>
              <p:ext uri="{D42A27DB-BD31-4B8C-83A1-F6EECF244321}">
                <p14:modId xmlns:p14="http://schemas.microsoft.com/office/powerpoint/2010/main" val="247076462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7382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9DC011-D695-35E9-5A92-03FFBE3C8C19}"/>
              </a:ext>
            </a:extLst>
          </p:cNvPr>
          <p:cNvSpPr>
            <a:spLocks noGrp="1"/>
          </p:cNvSpPr>
          <p:nvPr>
            <p:ph type="title"/>
          </p:nvPr>
        </p:nvSpPr>
        <p:spPr>
          <a:xfrm>
            <a:off x="1171074" y="1396686"/>
            <a:ext cx="3240506" cy="4064628"/>
          </a:xfrm>
        </p:spPr>
        <p:txBody>
          <a:bodyPr>
            <a:normAutofit/>
          </a:bodyPr>
          <a:lstStyle/>
          <a:p>
            <a:r>
              <a:rPr lang="en-GB" sz="4100" dirty="0">
                <a:solidFill>
                  <a:srgbClr val="FFFFFF"/>
                </a:solidFill>
              </a:rPr>
              <a:t>Dirty Hands and the Ethics of Responsibility  (Source 11)</a:t>
            </a:r>
            <a:endParaRPr lang="en-US" sz="4100" dirty="0">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92DF625-8341-9178-973C-F7F301991FBC}"/>
              </a:ext>
            </a:extLst>
          </p:cNvPr>
          <p:cNvSpPr>
            <a:spLocks noGrp="1"/>
          </p:cNvSpPr>
          <p:nvPr>
            <p:ph idx="1"/>
          </p:nvPr>
        </p:nvSpPr>
        <p:spPr>
          <a:xfrm>
            <a:off x="5370153" y="832757"/>
            <a:ext cx="6332658" cy="5629463"/>
          </a:xfrm>
        </p:spPr>
        <p:txBody>
          <a:bodyPr>
            <a:normAutofit/>
          </a:bodyPr>
          <a:lstStyle/>
          <a:p>
            <a:r>
              <a:rPr lang="en-GB" sz="2400" dirty="0"/>
              <a:t>What if fulfilling an absolute obligation </a:t>
            </a:r>
            <a:r>
              <a:rPr lang="en-GB" sz="2400" dirty="0" err="1"/>
              <a:t>eg</a:t>
            </a:r>
            <a:r>
              <a:rPr lang="en-GB" sz="2400" dirty="0"/>
              <a:t> not killing civilians brings with it serious consequences for your greater collective?</a:t>
            </a:r>
          </a:p>
          <a:p>
            <a:endParaRPr lang="en-GB" sz="2400" dirty="0"/>
          </a:p>
          <a:p>
            <a:r>
              <a:rPr lang="en-GB" sz="2400" dirty="0"/>
              <a:t>A countering moral claim for protecting or saving one’s own people may challenge or trump other ethical considerations </a:t>
            </a:r>
          </a:p>
          <a:p>
            <a:r>
              <a:rPr lang="en-GB" sz="2400" dirty="0"/>
              <a:t>Ethically obligated to prevent a greater harm to the larger collective</a:t>
            </a:r>
          </a:p>
          <a:p>
            <a:pPr marL="0" indent="0">
              <a:buNone/>
            </a:pPr>
            <a:endParaRPr lang="en-GB" sz="2400" dirty="0"/>
          </a:p>
          <a:p>
            <a:r>
              <a:rPr lang="en-US" sz="2400" dirty="0"/>
              <a:t> </a:t>
            </a:r>
            <a:r>
              <a:rPr lang="he-IL" sz="2400" dirty="0"/>
              <a:t>וּבָֽחַרְתָּ֙ בַּחַיִּ֔ים לְמַ֥עַן תִּֽחְיֶ֖ה אַתָּ֥ה וְזַרְעֶֽ</a:t>
            </a:r>
            <a:r>
              <a:rPr lang="he-IL" sz="2000" dirty="0"/>
              <a:t>ךָ׃</a:t>
            </a:r>
            <a:r>
              <a:rPr lang="en-GB" sz="2000" dirty="0"/>
              <a:t>  </a:t>
            </a:r>
          </a:p>
          <a:p>
            <a:pPr marL="0" indent="0">
              <a:buNone/>
            </a:pPr>
            <a:r>
              <a:rPr lang="en-GB" sz="2400" dirty="0"/>
              <a:t>Choose life—if you and your offspring would live</a:t>
            </a:r>
            <a:r>
              <a:rPr lang="en-GB" sz="2000" dirty="0"/>
              <a:t>—</a:t>
            </a:r>
            <a:r>
              <a:rPr lang="en-GB" sz="2000" i="1" dirty="0"/>
              <a:t>Devarim 30.19    </a:t>
            </a:r>
          </a:p>
          <a:p>
            <a:pPr marL="0" indent="0">
              <a:buNone/>
            </a:pPr>
            <a:endParaRPr lang="he-IL" sz="2000" dirty="0"/>
          </a:p>
          <a:p>
            <a:endParaRPr lang="en-US" sz="2000" dirty="0"/>
          </a:p>
        </p:txBody>
      </p:sp>
    </p:spTree>
    <p:extLst>
      <p:ext uri="{BB962C8B-B14F-4D97-AF65-F5344CB8AC3E}">
        <p14:creationId xmlns:p14="http://schemas.microsoft.com/office/powerpoint/2010/main" val="2575834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A6FA7CE-2034-8C8D-C095-A1965AC14435}"/>
              </a:ext>
            </a:extLst>
          </p:cNvPr>
          <p:cNvSpPr>
            <a:spLocks noGrp="1"/>
          </p:cNvSpPr>
          <p:nvPr>
            <p:ph type="title"/>
          </p:nvPr>
        </p:nvSpPr>
        <p:spPr>
          <a:xfrm>
            <a:off x="838200" y="1412488"/>
            <a:ext cx="2899189" cy="4363844"/>
          </a:xfrm>
        </p:spPr>
        <p:txBody>
          <a:bodyPr anchor="t">
            <a:normAutofit/>
          </a:bodyPr>
          <a:lstStyle/>
          <a:p>
            <a:r>
              <a:rPr lang="en-GB" sz="3700" dirty="0">
                <a:solidFill>
                  <a:srgbClr val="FFFFFF"/>
                </a:solidFill>
              </a:rPr>
              <a:t>Imminent Credible and Grave Threats (ICG) and Special Emergencies</a:t>
            </a:r>
            <a:br>
              <a:rPr lang="en-GB" sz="3700" dirty="0">
                <a:solidFill>
                  <a:srgbClr val="FFFFFF"/>
                </a:solidFill>
              </a:rPr>
            </a:br>
            <a:r>
              <a:rPr lang="en-GB" sz="3700" dirty="0">
                <a:solidFill>
                  <a:srgbClr val="FFFFFF"/>
                </a:solidFill>
              </a:rPr>
              <a:t>(Source 12)</a:t>
            </a:r>
            <a:endParaRPr lang="en-US" sz="3700" dirty="0">
              <a:solidFill>
                <a:srgbClr val="FFFFFF"/>
              </a:solidFill>
            </a:endParaRPr>
          </a:p>
        </p:txBody>
      </p:sp>
      <p:sp>
        <p:nvSpPr>
          <p:cNvPr id="4" name="Content Placeholder 3">
            <a:extLst>
              <a:ext uri="{FF2B5EF4-FFF2-40B4-BE49-F238E27FC236}">
                <a16:creationId xmlns:a16="http://schemas.microsoft.com/office/drawing/2014/main" id="{5F3A1BA8-8495-D752-5DA5-F39C45233FD8}"/>
              </a:ext>
            </a:extLst>
          </p:cNvPr>
          <p:cNvSpPr>
            <a:spLocks noGrp="1"/>
          </p:cNvSpPr>
          <p:nvPr>
            <p:ph sz="half" idx="1"/>
          </p:nvPr>
        </p:nvSpPr>
        <p:spPr>
          <a:xfrm>
            <a:off x="4380855" y="1412489"/>
            <a:ext cx="3427283" cy="4363844"/>
          </a:xfrm>
        </p:spPr>
        <p:txBody>
          <a:bodyPr>
            <a:normAutofit fontScale="92500" lnSpcReduction="20000"/>
          </a:bodyPr>
          <a:lstStyle/>
          <a:p>
            <a:pPr marL="0" indent="0" algn="ctr">
              <a:buNone/>
            </a:pPr>
            <a:r>
              <a:rPr lang="en-GB" b="1" dirty="0"/>
              <a:t>ICG</a:t>
            </a:r>
          </a:p>
          <a:p>
            <a:r>
              <a:rPr lang="en-GB" sz="2400" b="1" dirty="0"/>
              <a:t>Imminent:</a:t>
            </a:r>
            <a:r>
              <a:rPr lang="en-GB" sz="2400" dirty="0"/>
              <a:t> active threat</a:t>
            </a:r>
          </a:p>
          <a:p>
            <a:endParaRPr lang="en-GB" sz="2400" b="1" dirty="0"/>
          </a:p>
          <a:p>
            <a:r>
              <a:rPr lang="en-GB" sz="2400" b="1" dirty="0"/>
              <a:t>Credible: </a:t>
            </a:r>
            <a:r>
              <a:rPr lang="en-GB" sz="2400" dirty="0"/>
              <a:t> intentions genuine</a:t>
            </a:r>
          </a:p>
          <a:p>
            <a:endParaRPr lang="en-GB" sz="2400" b="1" dirty="0"/>
          </a:p>
          <a:p>
            <a:r>
              <a:rPr lang="en-GB" sz="2400" b="1" dirty="0"/>
              <a:t>Gravity</a:t>
            </a:r>
            <a:r>
              <a:rPr lang="en-GB" sz="2400" dirty="0"/>
              <a:t>- if not resisted now, more difficult later</a:t>
            </a:r>
          </a:p>
          <a:p>
            <a:endParaRPr lang="en-GB" sz="2400" dirty="0"/>
          </a:p>
          <a:p>
            <a:pPr marL="0" indent="0">
              <a:buNone/>
            </a:pPr>
            <a:endParaRPr lang="en-GB" sz="2400" b="1" dirty="0"/>
          </a:p>
          <a:p>
            <a:pPr marL="0" indent="0">
              <a:buNone/>
            </a:pPr>
            <a:r>
              <a:rPr lang="en-GB" sz="2400" b="1" dirty="0"/>
              <a:t>BASIS FOR PRE-EMPTIVE STRIKES</a:t>
            </a:r>
            <a:endParaRPr lang="en-US" sz="2400" b="1" dirty="0"/>
          </a:p>
        </p:txBody>
      </p:sp>
      <p:cxnSp>
        <p:nvCxnSpPr>
          <p:cNvPr id="24" name="Straight Connector 23">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103B5486-E04F-2A19-C19E-86126207D2AC}"/>
              </a:ext>
            </a:extLst>
          </p:cNvPr>
          <p:cNvSpPr>
            <a:spLocks noGrp="1"/>
          </p:cNvSpPr>
          <p:nvPr>
            <p:ph sz="half" idx="2"/>
          </p:nvPr>
        </p:nvSpPr>
        <p:spPr>
          <a:xfrm>
            <a:off x="8451604" y="1412489"/>
            <a:ext cx="3427282" cy="4363844"/>
          </a:xfrm>
        </p:spPr>
        <p:txBody>
          <a:bodyPr>
            <a:normAutofit fontScale="92500" lnSpcReduction="20000"/>
          </a:bodyPr>
          <a:lstStyle/>
          <a:p>
            <a:pPr marL="0" indent="0">
              <a:buNone/>
            </a:pPr>
            <a:r>
              <a:rPr lang="en-GB" b="1" dirty="0"/>
              <a:t>SPECIAL EMERGENCY</a:t>
            </a:r>
          </a:p>
          <a:p>
            <a:r>
              <a:rPr lang="en-GB" sz="2400" b="1" dirty="0"/>
              <a:t>Grave threat</a:t>
            </a:r>
            <a:r>
              <a:rPr lang="en-GB" sz="2400" dirty="0"/>
              <a:t>- massacre or enslavement</a:t>
            </a:r>
            <a:endParaRPr lang="en-GB" sz="2400" b="1" dirty="0"/>
          </a:p>
          <a:p>
            <a:endParaRPr lang="en-GB" sz="2400" b="1" dirty="0"/>
          </a:p>
          <a:p>
            <a:endParaRPr lang="en-GB" sz="2400" b="1" dirty="0"/>
          </a:p>
          <a:p>
            <a:r>
              <a:rPr lang="en-GB" sz="2400" b="1" dirty="0"/>
              <a:t>Conventional means failed- </a:t>
            </a:r>
            <a:r>
              <a:rPr lang="en-GB" sz="2400" dirty="0"/>
              <a:t>diplomatic or military  </a:t>
            </a:r>
          </a:p>
          <a:p>
            <a:endParaRPr lang="en-GB" sz="2400" dirty="0"/>
          </a:p>
          <a:p>
            <a:endParaRPr lang="en-GB" sz="2400" dirty="0"/>
          </a:p>
          <a:p>
            <a:r>
              <a:rPr lang="en-GB" sz="2400" b="1" dirty="0"/>
              <a:t>Unconventional means normally forbidden- </a:t>
            </a:r>
            <a:r>
              <a:rPr lang="en-GB" sz="2400" dirty="0"/>
              <a:t>can prevent it</a:t>
            </a:r>
            <a:endParaRPr lang="en-GB" sz="2400" b="1" dirty="0"/>
          </a:p>
          <a:p>
            <a:endParaRPr lang="en-US" sz="1700" dirty="0"/>
          </a:p>
        </p:txBody>
      </p:sp>
    </p:spTree>
    <p:extLst>
      <p:ext uri="{BB962C8B-B14F-4D97-AF65-F5344CB8AC3E}">
        <p14:creationId xmlns:p14="http://schemas.microsoft.com/office/powerpoint/2010/main" val="510684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29F5646-1755-9602-807A-B474CBF2A434}"/>
              </a:ext>
            </a:extLst>
          </p:cNvPr>
          <p:cNvSpPr>
            <a:spLocks noGrp="1"/>
          </p:cNvSpPr>
          <p:nvPr>
            <p:ph type="title"/>
          </p:nvPr>
        </p:nvSpPr>
        <p:spPr>
          <a:xfrm>
            <a:off x="586478" y="1683756"/>
            <a:ext cx="3115265" cy="2396359"/>
          </a:xfrm>
        </p:spPr>
        <p:txBody>
          <a:bodyPr anchor="b">
            <a:normAutofit/>
          </a:bodyPr>
          <a:lstStyle/>
          <a:p>
            <a:pPr algn="r"/>
            <a:r>
              <a:rPr lang="en-GB" sz="3700">
                <a:solidFill>
                  <a:srgbClr val="FFFFFF"/>
                </a:solidFill>
              </a:rPr>
              <a:t>Proportionality in Asymmetric Warfare</a:t>
            </a:r>
            <a:endParaRPr lang="en-US" sz="3700">
              <a:solidFill>
                <a:srgbClr val="FFFFFF"/>
              </a:solidFill>
            </a:endParaRPr>
          </a:p>
        </p:txBody>
      </p:sp>
      <p:graphicFrame>
        <p:nvGraphicFramePr>
          <p:cNvPr id="34" name="Content Placeholder 4">
            <a:extLst>
              <a:ext uri="{FF2B5EF4-FFF2-40B4-BE49-F238E27FC236}">
                <a16:creationId xmlns:a16="http://schemas.microsoft.com/office/drawing/2014/main" id="{2805157A-AD89-19E0-84EE-CADBBADFD103}"/>
              </a:ext>
            </a:extLst>
          </p:cNvPr>
          <p:cNvGraphicFramePr>
            <a:graphicFrameLocks noGrp="1"/>
          </p:cNvGraphicFramePr>
          <p:nvPr>
            <p:ph idx="1"/>
            <p:extLst>
              <p:ext uri="{D42A27DB-BD31-4B8C-83A1-F6EECF244321}">
                <p14:modId xmlns:p14="http://schemas.microsoft.com/office/powerpoint/2010/main" val="250010004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8015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1B02E7-E09A-94F3-9892-D928828391B2}"/>
              </a:ext>
            </a:extLst>
          </p:cNvPr>
          <p:cNvSpPr>
            <a:spLocks noGrp="1"/>
          </p:cNvSpPr>
          <p:nvPr>
            <p:ph type="title"/>
          </p:nvPr>
        </p:nvSpPr>
        <p:spPr>
          <a:xfrm>
            <a:off x="686834" y="1153572"/>
            <a:ext cx="3200400" cy="4461163"/>
          </a:xfrm>
        </p:spPr>
        <p:txBody>
          <a:bodyPr>
            <a:normAutofit/>
          </a:bodyPr>
          <a:lstStyle/>
          <a:p>
            <a:r>
              <a:rPr lang="en-GB" sz="3700">
                <a:solidFill>
                  <a:srgbClr val="FFFFFF"/>
                </a:solidFill>
              </a:rPr>
              <a:t>CNN EFFECT &amp; A MISSED OPPORTUNITY</a:t>
            </a:r>
            <a:endParaRPr lang="en-US" sz="3700">
              <a:solidFill>
                <a:srgbClr val="FFFFFF"/>
              </a:solidFill>
            </a:endParaRPr>
          </a:p>
        </p:txBody>
      </p:sp>
      <p:sp>
        <p:nvSpPr>
          <p:cNvPr id="23" name="Arc 2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6B2359-71BB-BDC4-5AF1-BF4393BEBDB5}"/>
              </a:ext>
            </a:extLst>
          </p:cNvPr>
          <p:cNvSpPr>
            <a:spLocks noGrp="1"/>
          </p:cNvSpPr>
          <p:nvPr>
            <p:ph idx="1"/>
          </p:nvPr>
        </p:nvSpPr>
        <p:spPr>
          <a:xfrm>
            <a:off x="4447308" y="591344"/>
            <a:ext cx="6906491" cy="5585619"/>
          </a:xfrm>
        </p:spPr>
        <p:txBody>
          <a:bodyPr anchor="ctr">
            <a:normAutofit/>
          </a:bodyPr>
          <a:lstStyle/>
          <a:p>
            <a:r>
              <a:rPr lang="en-GB" sz="2400"/>
              <a:t>In general images on TV  should not stop a country from carrying out a justified </a:t>
            </a:r>
            <a:r>
              <a:rPr lang="en-GB" sz="2400" b="1"/>
              <a:t>proportionate</a:t>
            </a:r>
            <a:r>
              <a:rPr lang="en-GB" sz="2400"/>
              <a:t> mission against a military target, taking  all reasonable steps to avoid collateral damage to civilians  without taking exaggerated risks with its soldiers’ lives . </a:t>
            </a:r>
          </a:p>
          <a:p>
            <a:r>
              <a:rPr lang="en-GB" sz="2400"/>
              <a:t>Moral Cost of Inaction: Huge media and diplomatic fall out in 2002 after Israel killed Al-Qassam Brigade Commander, as 13 died and over 100 wounded. Two months later-entire Hamas leadership in a 3 story Gaza apartment-because of concern about media, smaller scale unsuccessful attack. </a:t>
            </a:r>
          </a:p>
          <a:p>
            <a:r>
              <a:rPr lang="en-GB" sz="2400"/>
              <a:t>The Govt failed in its primary moral duty to protect its own people (associative obligations)</a:t>
            </a:r>
            <a:endParaRPr lang="en-US" sz="2400"/>
          </a:p>
        </p:txBody>
      </p:sp>
    </p:spTree>
    <p:extLst>
      <p:ext uri="{BB962C8B-B14F-4D97-AF65-F5344CB8AC3E}">
        <p14:creationId xmlns:p14="http://schemas.microsoft.com/office/powerpoint/2010/main" val="914271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128B00-343E-1670-C6CE-1504935F9436}"/>
              </a:ext>
            </a:extLst>
          </p:cNvPr>
          <p:cNvSpPr>
            <a:spLocks noGrp="1"/>
          </p:cNvSpPr>
          <p:nvPr>
            <p:ph type="title"/>
          </p:nvPr>
        </p:nvSpPr>
        <p:spPr>
          <a:xfrm>
            <a:off x="686834" y="1153572"/>
            <a:ext cx="3200400" cy="4461163"/>
          </a:xfrm>
        </p:spPr>
        <p:txBody>
          <a:bodyPr>
            <a:normAutofit/>
          </a:bodyPr>
          <a:lstStyle/>
          <a:p>
            <a:r>
              <a:rPr lang="en-GB">
                <a:solidFill>
                  <a:srgbClr val="FFFFFF"/>
                </a:solidFill>
              </a:rPr>
              <a:t>Once upon a time….</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94AF8F4-B50B-1154-FACE-037E55A1BF4F}"/>
              </a:ext>
            </a:extLst>
          </p:cNvPr>
          <p:cNvSpPr>
            <a:spLocks noGrp="1"/>
          </p:cNvSpPr>
          <p:nvPr>
            <p:ph idx="1"/>
          </p:nvPr>
        </p:nvSpPr>
        <p:spPr>
          <a:xfrm>
            <a:off x="4447308" y="591344"/>
            <a:ext cx="6906491" cy="5585619"/>
          </a:xfrm>
        </p:spPr>
        <p:txBody>
          <a:bodyPr anchor="ctr">
            <a:normAutofit/>
          </a:bodyPr>
          <a:lstStyle/>
          <a:p>
            <a:pPr marL="0" indent="0">
              <a:buNone/>
            </a:pPr>
            <a:r>
              <a:rPr lang="en-GB" dirty="0"/>
              <a:t>War consumed me…</a:t>
            </a:r>
          </a:p>
          <a:p>
            <a:pPr marL="0" indent="0">
              <a:buNone/>
            </a:pPr>
            <a:endParaRPr lang="en-GB" dirty="0"/>
          </a:p>
          <a:p>
            <a:pPr marL="0" indent="0">
              <a:buNone/>
            </a:pPr>
            <a:r>
              <a:rPr lang="en-GB" dirty="0"/>
              <a:t>Starting point- Sources 1-5…Rashi, </a:t>
            </a:r>
            <a:r>
              <a:rPr lang="en-GB" dirty="0" err="1"/>
              <a:t>Nachmanides</a:t>
            </a:r>
            <a:r>
              <a:rPr lang="en-GB" dirty="0"/>
              <a:t>-</a:t>
            </a:r>
          </a:p>
          <a:p>
            <a:pPr marL="0" indent="0">
              <a:buNone/>
            </a:pPr>
            <a:endParaRPr lang="en-GB" dirty="0"/>
          </a:p>
          <a:p>
            <a:endParaRPr lang="en-GB" dirty="0"/>
          </a:p>
          <a:p>
            <a:endParaRPr lang="en-US" dirty="0"/>
          </a:p>
        </p:txBody>
      </p:sp>
    </p:spTree>
    <p:extLst>
      <p:ext uri="{BB962C8B-B14F-4D97-AF65-F5344CB8AC3E}">
        <p14:creationId xmlns:p14="http://schemas.microsoft.com/office/powerpoint/2010/main" val="690769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FDC649-36CB-17D2-1C38-E8F4F16A56DA}"/>
              </a:ext>
            </a:extLst>
          </p:cNvPr>
          <p:cNvSpPr>
            <a:spLocks noGrp="1"/>
          </p:cNvSpPr>
          <p:nvPr>
            <p:ph type="title"/>
          </p:nvPr>
        </p:nvSpPr>
        <p:spPr>
          <a:xfrm>
            <a:off x="686834" y="591344"/>
            <a:ext cx="3200400" cy="5585619"/>
          </a:xfrm>
        </p:spPr>
        <p:txBody>
          <a:bodyPr>
            <a:normAutofit/>
          </a:bodyPr>
          <a:lstStyle/>
          <a:p>
            <a:r>
              <a:rPr lang="en-GB" sz="4100" dirty="0" err="1">
                <a:solidFill>
                  <a:srgbClr val="FFFFFF"/>
                </a:solidFill>
              </a:rPr>
              <a:t>Overiding</a:t>
            </a:r>
            <a:r>
              <a:rPr lang="en-GB" sz="4100" dirty="0">
                <a:solidFill>
                  <a:srgbClr val="FFFFFF"/>
                </a:solidFill>
              </a:rPr>
              <a:t> moral and </a:t>
            </a:r>
            <a:br>
              <a:rPr lang="en-GB" sz="4100" dirty="0">
                <a:solidFill>
                  <a:srgbClr val="FFFFFF"/>
                </a:solidFill>
              </a:rPr>
            </a:br>
            <a:r>
              <a:rPr lang="en-GB" sz="4100" dirty="0">
                <a:solidFill>
                  <a:srgbClr val="FFFFFF"/>
                </a:solidFill>
              </a:rPr>
              <a:t>geopolitical consideration</a:t>
            </a:r>
            <a:endParaRPr lang="en-US" sz="4100" dirty="0">
              <a:solidFill>
                <a:srgbClr val="FFFFFF"/>
              </a:solidFill>
            </a:endParaRPr>
          </a:p>
        </p:txBody>
      </p:sp>
      <p:sp>
        <p:nvSpPr>
          <p:cNvPr id="28" name="Arc 2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D5735EC-A2E5-4431-2F5F-0D236BD2112B}"/>
              </a:ext>
            </a:extLst>
          </p:cNvPr>
          <p:cNvSpPr>
            <a:spLocks noGrp="1"/>
          </p:cNvSpPr>
          <p:nvPr>
            <p:ph idx="1"/>
          </p:nvPr>
        </p:nvSpPr>
        <p:spPr>
          <a:xfrm>
            <a:off x="4447308" y="591344"/>
            <a:ext cx="6906491" cy="5585619"/>
          </a:xfrm>
        </p:spPr>
        <p:txBody>
          <a:bodyPr anchor="ctr">
            <a:normAutofit/>
          </a:bodyPr>
          <a:lstStyle/>
          <a:p>
            <a:pPr marL="0" indent="0">
              <a:buNone/>
            </a:pPr>
            <a:endParaRPr lang="en-GB" b="0" i="0">
              <a:effectLst/>
              <a:latin typeface="PT Serif" panose="020A0603040505020204" pitchFamily="18" charset="0"/>
            </a:endParaRPr>
          </a:p>
          <a:p>
            <a:pPr marL="0" indent="0">
              <a:buNone/>
            </a:pPr>
            <a:r>
              <a:rPr lang="en-GB" b="0" i="0">
                <a:effectLst/>
                <a:latin typeface="PT Serif" panose="020A0603040505020204" pitchFamily="18" charset="0"/>
              </a:rPr>
              <a:t>If Hamas is allowed to survive this war with a future role in a free Gaza, it encourages any fundamentalist religious or political entity to use the Hamas model of governance to achieve its aims and empowers the Iranian axis to spread its model of fundamental Islam which oppresses so many Muslims </a:t>
            </a:r>
          </a:p>
        </p:txBody>
      </p:sp>
    </p:spTree>
    <p:extLst>
      <p:ext uri="{BB962C8B-B14F-4D97-AF65-F5344CB8AC3E}">
        <p14:creationId xmlns:p14="http://schemas.microsoft.com/office/powerpoint/2010/main" val="2109186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B1CECD-FF35-EA52-1549-4A7A7807E938}"/>
              </a:ext>
            </a:extLst>
          </p:cNvPr>
          <p:cNvSpPr>
            <a:spLocks noGrp="1"/>
          </p:cNvSpPr>
          <p:nvPr>
            <p:ph type="title"/>
          </p:nvPr>
        </p:nvSpPr>
        <p:spPr>
          <a:xfrm>
            <a:off x="586478" y="1683756"/>
            <a:ext cx="3115265" cy="2396359"/>
          </a:xfrm>
        </p:spPr>
        <p:txBody>
          <a:bodyPr anchor="b">
            <a:normAutofit/>
          </a:bodyPr>
          <a:lstStyle/>
          <a:p>
            <a:pPr algn="r"/>
            <a:r>
              <a:rPr lang="en-GB" sz="3100">
                <a:solidFill>
                  <a:srgbClr val="FFFFFF"/>
                </a:solidFill>
              </a:rPr>
              <a:t>Analyses wars, actions against terrorism or perceived threats</a:t>
            </a:r>
            <a:endParaRPr lang="en-US" sz="3100">
              <a:solidFill>
                <a:srgbClr val="FFFFFF"/>
              </a:solidFill>
            </a:endParaRPr>
          </a:p>
        </p:txBody>
      </p:sp>
      <p:graphicFrame>
        <p:nvGraphicFramePr>
          <p:cNvPr id="5" name="Content Placeholder 2">
            <a:extLst>
              <a:ext uri="{FF2B5EF4-FFF2-40B4-BE49-F238E27FC236}">
                <a16:creationId xmlns:a16="http://schemas.microsoft.com/office/drawing/2014/main" id="{925EA504-CBAD-83E2-BB63-E072DB825F77}"/>
              </a:ext>
            </a:extLst>
          </p:cNvPr>
          <p:cNvGraphicFramePr>
            <a:graphicFrameLocks noGrp="1"/>
          </p:cNvGraphicFramePr>
          <p:nvPr>
            <p:ph idx="1"/>
            <p:extLst>
              <p:ext uri="{D42A27DB-BD31-4B8C-83A1-F6EECF244321}">
                <p14:modId xmlns:p14="http://schemas.microsoft.com/office/powerpoint/2010/main" val="164327123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6024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306B3B-D012-ECED-0BF3-762CEA497035}"/>
              </a:ext>
            </a:extLst>
          </p:cNvPr>
          <p:cNvSpPr>
            <a:spLocks noGrp="1"/>
          </p:cNvSpPr>
          <p:nvPr>
            <p:ph type="title"/>
          </p:nvPr>
        </p:nvSpPr>
        <p:spPr>
          <a:xfrm>
            <a:off x="836679" y="723898"/>
            <a:ext cx="6002110" cy="1495425"/>
          </a:xfrm>
        </p:spPr>
        <p:txBody>
          <a:bodyPr>
            <a:normAutofit/>
          </a:bodyPr>
          <a:lstStyle/>
          <a:p>
            <a:pPr algn="ctr"/>
            <a:r>
              <a:rPr lang="en-GB" sz="3400" dirty="0"/>
              <a:t>Also Models for Nationalist Warfare &amp; Land for Peace</a:t>
            </a:r>
            <a:br>
              <a:rPr lang="en-GB" sz="3400" dirty="0"/>
            </a:br>
            <a:endParaRPr lang="en-US" sz="3400" dirty="0"/>
          </a:p>
        </p:txBody>
      </p:sp>
      <p:pic>
        <p:nvPicPr>
          <p:cNvPr id="17" name="Picture 16" descr="A close up of a fan&#10;&#10;Description automatically generated">
            <a:extLst>
              <a:ext uri="{FF2B5EF4-FFF2-40B4-BE49-F238E27FC236}">
                <a16:creationId xmlns:a16="http://schemas.microsoft.com/office/drawing/2014/main" id="{CB97740A-C265-57B5-C424-F5B2A2ABC1C6}"/>
              </a:ext>
            </a:extLst>
          </p:cNvPr>
          <p:cNvPicPr>
            <a:picLocks noChangeAspect="1"/>
          </p:cNvPicPr>
          <p:nvPr/>
        </p:nvPicPr>
        <p:blipFill>
          <a:blip r:embed="rId2"/>
          <a:srcRect l="27810" r="23595" b="-1"/>
          <a:stretch/>
        </p:blipFill>
        <p:spPr>
          <a:xfrm>
            <a:off x="7199440" y="10"/>
            <a:ext cx="4992560" cy="6857990"/>
          </a:xfrm>
          <a:prstGeom prst="rect">
            <a:avLst/>
          </a:prstGeom>
          <a:effectLst/>
        </p:spPr>
      </p:pic>
      <p:graphicFrame>
        <p:nvGraphicFramePr>
          <p:cNvPr id="18" name="Content Placeholder 2">
            <a:extLst>
              <a:ext uri="{FF2B5EF4-FFF2-40B4-BE49-F238E27FC236}">
                <a16:creationId xmlns:a16="http://schemas.microsoft.com/office/drawing/2014/main" id="{F8104A39-C1F9-98C8-86C7-9BFE33D70A96}"/>
              </a:ext>
            </a:extLst>
          </p:cNvPr>
          <p:cNvGraphicFramePr>
            <a:graphicFrameLocks noGrp="1"/>
          </p:cNvGraphicFramePr>
          <p:nvPr>
            <p:ph idx="1"/>
            <p:extLst>
              <p:ext uri="{D42A27DB-BD31-4B8C-83A1-F6EECF244321}">
                <p14:modId xmlns:p14="http://schemas.microsoft.com/office/powerpoint/2010/main" val="3379054829"/>
              </p:ext>
            </p:extLst>
          </p:nvPr>
        </p:nvGraphicFramePr>
        <p:xfrm>
          <a:off x="836680" y="2405067"/>
          <a:ext cx="6002110" cy="37290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8035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60586C-0BCB-679D-AEE0-7BDD6790B62A}"/>
              </a:ext>
            </a:extLst>
          </p:cNvPr>
          <p:cNvSpPr>
            <a:spLocks noGrp="1"/>
          </p:cNvSpPr>
          <p:nvPr>
            <p:ph type="title"/>
          </p:nvPr>
        </p:nvSpPr>
        <p:spPr>
          <a:xfrm>
            <a:off x="686834" y="1153572"/>
            <a:ext cx="3200400" cy="4461163"/>
          </a:xfrm>
        </p:spPr>
        <p:txBody>
          <a:bodyPr>
            <a:normAutofit/>
          </a:bodyPr>
          <a:lstStyle/>
          <a:p>
            <a:r>
              <a:rPr lang="en-GB" sz="3700">
                <a:solidFill>
                  <a:srgbClr val="FFFFFF"/>
                </a:solidFill>
              </a:rPr>
              <a:t>Difficult Conversations- a tool to help</a:t>
            </a:r>
            <a:endParaRPr lang="en-US" sz="370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ACB8233-05CE-57C9-D445-A5636B8194C7}"/>
              </a:ext>
            </a:extLst>
          </p:cNvPr>
          <p:cNvSpPr>
            <a:spLocks noGrp="1"/>
          </p:cNvSpPr>
          <p:nvPr>
            <p:ph idx="1"/>
          </p:nvPr>
        </p:nvSpPr>
        <p:spPr>
          <a:xfrm>
            <a:off x="4447308" y="591344"/>
            <a:ext cx="6906491" cy="5585619"/>
          </a:xfrm>
        </p:spPr>
        <p:txBody>
          <a:bodyPr anchor="ctr">
            <a:normAutofit/>
          </a:bodyPr>
          <a:lstStyle/>
          <a:p>
            <a:r>
              <a:rPr lang="en-US" dirty="0">
                <a:hlinkClick r:id="rId2"/>
              </a:rPr>
              <a:t>https://www.flipsnack.com/59DEA577C6F/uklfi-international-law.html</a:t>
            </a:r>
            <a:endParaRPr lang="en-US" dirty="0"/>
          </a:p>
          <a:p>
            <a:pPr marL="0" indent="0">
              <a:buNone/>
            </a:pPr>
            <a:endParaRPr lang="en-US" dirty="0"/>
          </a:p>
          <a:p>
            <a:r>
              <a:rPr lang="en-US" dirty="0"/>
              <a:t>Conversations with family friends, colleagues to address allegations against Israel of Disproportionality, Illegal </a:t>
            </a:r>
            <a:r>
              <a:rPr lang="en-US" dirty="0" err="1"/>
              <a:t>Seige</a:t>
            </a:r>
            <a:r>
              <a:rPr lang="en-US" dirty="0"/>
              <a:t> and Genocide </a:t>
            </a:r>
            <a:r>
              <a:rPr lang="en-US" dirty="0" err="1"/>
              <a:t>etc</a:t>
            </a:r>
            <a:r>
              <a:rPr lang="en-US" dirty="0"/>
              <a:t> </a:t>
            </a:r>
          </a:p>
        </p:txBody>
      </p:sp>
    </p:spTree>
    <p:extLst>
      <p:ext uri="{BB962C8B-B14F-4D97-AF65-F5344CB8AC3E}">
        <p14:creationId xmlns:p14="http://schemas.microsoft.com/office/powerpoint/2010/main" val="2459109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F3C12-6445-9977-B603-D3D4DB7DCE0F}"/>
              </a:ext>
            </a:extLst>
          </p:cNvPr>
          <p:cNvSpPr>
            <a:spLocks noGrp="1"/>
          </p:cNvSpPr>
          <p:nvPr>
            <p:ph type="title"/>
          </p:nvPr>
        </p:nvSpPr>
        <p:spPr>
          <a:xfrm>
            <a:off x="686834" y="591344"/>
            <a:ext cx="3200400" cy="5585619"/>
          </a:xfrm>
        </p:spPr>
        <p:txBody>
          <a:bodyPr>
            <a:normAutofit/>
          </a:bodyPr>
          <a:lstStyle/>
          <a:p>
            <a:br>
              <a:rPr lang="en-GB" sz="2800" b="1">
                <a:solidFill>
                  <a:srgbClr val="FFFFFF"/>
                </a:solidFill>
                <a:latin typeface="PT Serif" panose="020A0603040505020204" pitchFamily="18" charset="0"/>
              </a:rPr>
            </a:br>
            <a:r>
              <a:rPr lang="en-GB" sz="2800" b="1">
                <a:solidFill>
                  <a:srgbClr val="FFFFFF"/>
                </a:solidFill>
                <a:latin typeface="PT Serif" panose="020A0603040505020204" pitchFamily="18" charset="0"/>
              </a:rPr>
              <a:t>STATEMENT: WUC CONDEMNS HAMAS ATTACKS ON CIVILIANS AND STANDS WITH ALL THOSE SUFFERING FROM VIOLENCE</a:t>
            </a:r>
            <a:br>
              <a:rPr lang="en-GB" sz="2800" b="1">
                <a:solidFill>
                  <a:srgbClr val="FFFFFF"/>
                </a:solidFill>
                <a:latin typeface="Open Sans" panose="020B0606030504020204" pitchFamily="34" charset="0"/>
              </a:rPr>
            </a:br>
            <a:endParaRPr lang="en-US" sz="28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F2224DB-A42A-D852-CA63-80952AE96F29}"/>
              </a:ext>
            </a:extLst>
          </p:cNvPr>
          <p:cNvSpPr>
            <a:spLocks noGrp="1"/>
          </p:cNvSpPr>
          <p:nvPr>
            <p:ph idx="1"/>
          </p:nvPr>
        </p:nvSpPr>
        <p:spPr>
          <a:xfrm>
            <a:off x="4447308" y="591344"/>
            <a:ext cx="6906491" cy="5585619"/>
          </a:xfrm>
        </p:spPr>
        <p:txBody>
          <a:bodyPr anchor="ctr">
            <a:normAutofit/>
          </a:bodyPr>
          <a:lstStyle/>
          <a:p>
            <a:pPr marL="0" indent="0">
              <a:spcBef>
                <a:spcPts val="1875"/>
              </a:spcBef>
              <a:buNone/>
            </a:pPr>
            <a:r>
              <a:rPr lang="en-GB" sz="2000" b="1" i="0" dirty="0">
                <a:effectLst/>
                <a:latin typeface="Open Sans" panose="020B0606030504020204" pitchFamily="34" charset="0"/>
              </a:rPr>
              <a:t>   Spread the love</a:t>
            </a:r>
          </a:p>
          <a:p>
            <a:pPr>
              <a:spcBef>
                <a:spcPts val="1875"/>
              </a:spcBef>
              <a:spcAft>
                <a:spcPts val="750"/>
              </a:spcAft>
            </a:pPr>
            <a:r>
              <a:rPr lang="en-GB" sz="2000" b="1" i="0" dirty="0">
                <a:effectLst/>
                <a:latin typeface="Open Sans" panose="020B0606030504020204" pitchFamily="34" charset="0"/>
              </a:rPr>
              <a:t>Statement – For immediate Release</a:t>
            </a:r>
            <a:br>
              <a:rPr lang="en-GB" sz="2000" b="0" i="0" dirty="0">
                <a:effectLst/>
                <a:latin typeface="Open Sans" panose="020B0606030504020204" pitchFamily="34" charset="0"/>
              </a:rPr>
            </a:br>
            <a:r>
              <a:rPr lang="en-GB" sz="2000" b="1" i="0" dirty="0">
                <a:effectLst/>
                <a:latin typeface="Open Sans" panose="020B0606030504020204" pitchFamily="34" charset="0"/>
              </a:rPr>
              <a:t>09 October 2023</a:t>
            </a:r>
            <a:br>
              <a:rPr lang="en-GB" sz="2000" b="0" i="0" dirty="0">
                <a:effectLst/>
                <a:latin typeface="Open Sans" panose="020B0606030504020204" pitchFamily="34" charset="0"/>
              </a:rPr>
            </a:br>
            <a:r>
              <a:rPr lang="en-GB" sz="2000" b="1" i="0" dirty="0">
                <a:effectLst/>
                <a:latin typeface="Open Sans" panose="020B0606030504020204" pitchFamily="34" charset="0"/>
              </a:rPr>
              <a:t>Contact: World Uyghur Congress</a:t>
            </a:r>
            <a:r>
              <a:rPr lang="en-GB" sz="2000" b="1" i="0" u="none" strike="noStrike" dirty="0">
                <a:effectLst/>
                <a:latin typeface="Open Sans" panose="020B0606030504020204" pitchFamily="34" charset="0"/>
                <a:hlinkClick r:id="rId2"/>
              </a:rPr>
              <a:t> www.uyghurcongress.org</a:t>
            </a:r>
            <a:br>
              <a:rPr lang="en-GB" sz="2000" b="0" i="0" dirty="0">
                <a:effectLst/>
                <a:latin typeface="Open Sans" panose="020B0606030504020204" pitchFamily="34" charset="0"/>
              </a:rPr>
            </a:br>
            <a:r>
              <a:rPr lang="en-GB" sz="2000" b="1" i="0" dirty="0">
                <a:effectLst/>
                <a:latin typeface="Open Sans" panose="020B0606030504020204" pitchFamily="34" charset="0"/>
              </a:rPr>
              <a:t>+49 89 5432 1999 or </a:t>
            </a:r>
            <a:r>
              <a:rPr lang="en-GB" sz="2000" b="1" i="0" u="none" strike="noStrike" dirty="0">
                <a:effectLst/>
                <a:latin typeface="Open Sans" panose="020B0606030504020204" pitchFamily="34" charset="0"/>
                <a:hlinkClick r:id="rId3"/>
              </a:rPr>
              <a:t>contact@uyghurcongress.org</a:t>
            </a:r>
            <a:endParaRPr lang="en-GB" sz="2000" b="0" i="0" dirty="0">
              <a:effectLst/>
              <a:latin typeface="Open Sans" panose="020B0606030504020204" pitchFamily="34" charset="0"/>
            </a:endParaRPr>
          </a:p>
          <a:p>
            <a:pPr>
              <a:spcBef>
                <a:spcPts val="1875"/>
              </a:spcBef>
              <a:spcAft>
                <a:spcPts val="750"/>
              </a:spcAft>
            </a:pPr>
            <a:r>
              <a:rPr lang="en-GB" sz="2000" b="0" i="0" dirty="0">
                <a:effectLst/>
                <a:latin typeface="Open Sans" panose="020B0606030504020204" pitchFamily="34" charset="0"/>
              </a:rPr>
              <a:t>The World Uyghur Congress strongly condemns the horrific attacks by Hamas against Israeli civilians and is deeply concerned about the prospect of escalation of conflict and further loss of lives. We stand in solidarity with all those suffering from terror and war, and we keep all those impacted by violence in our prayers. </a:t>
            </a:r>
          </a:p>
          <a:p>
            <a:pPr>
              <a:spcBef>
                <a:spcPts val="1875"/>
              </a:spcBef>
              <a:spcAft>
                <a:spcPts val="750"/>
              </a:spcAft>
            </a:pPr>
            <a:r>
              <a:rPr lang="en-GB" sz="2000" b="0" i="0" dirty="0">
                <a:effectLst/>
                <a:latin typeface="Open Sans" panose="020B0606030504020204" pitchFamily="34" charset="0"/>
              </a:rPr>
              <a:t>The WUC urges the international community to act urgently to protect civilian lives and to establish an effective mechanism for a just and lasting peace in the Middle East. </a:t>
            </a:r>
          </a:p>
          <a:p>
            <a:endParaRPr lang="en-US" sz="2000" dirty="0"/>
          </a:p>
        </p:txBody>
      </p:sp>
    </p:spTree>
    <p:extLst>
      <p:ext uri="{BB962C8B-B14F-4D97-AF65-F5344CB8AC3E}">
        <p14:creationId xmlns:p14="http://schemas.microsoft.com/office/powerpoint/2010/main" val="587430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04DABC-2EC7-6686-88C8-8F0F88DB29E0}"/>
              </a:ext>
            </a:extLst>
          </p:cNvPr>
          <p:cNvSpPr>
            <a:spLocks noGrp="1"/>
          </p:cNvSpPr>
          <p:nvPr>
            <p:ph type="title"/>
          </p:nvPr>
        </p:nvSpPr>
        <p:spPr>
          <a:xfrm>
            <a:off x="686834" y="1153572"/>
            <a:ext cx="3200400" cy="4461163"/>
          </a:xfrm>
        </p:spPr>
        <p:txBody>
          <a:bodyPr>
            <a:normAutofit/>
          </a:bodyPr>
          <a:lstStyle/>
          <a:p>
            <a:r>
              <a:rPr lang="en-GB" sz="3700">
                <a:solidFill>
                  <a:srgbClr val="FFFFFF"/>
                </a:solidFill>
              </a:rPr>
              <a:t>Difficult Conversations with Muslims, Jews </a:t>
            </a:r>
            <a:br>
              <a:rPr lang="en-GB" sz="3700">
                <a:solidFill>
                  <a:srgbClr val="FFFFFF"/>
                </a:solidFill>
              </a:rPr>
            </a:br>
            <a:r>
              <a:rPr lang="en-GB" sz="3700">
                <a:solidFill>
                  <a:srgbClr val="FFFFFF"/>
                </a:solidFill>
              </a:rPr>
              <a:t>and non Jews</a:t>
            </a:r>
            <a:endParaRPr lang="en-US" sz="37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Content Placeholder 2">
            <a:extLst>
              <a:ext uri="{FF2B5EF4-FFF2-40B4-BE49-F238E27FC236}">
                <a16:creationId xmlns:a16="http://schemas.microsoft.com/office/drawing/2014/main" id="{31DAB385-9133-5B2E-DA18-789A3CD2488B}"/>
              </a:ext>
            </a:extLst>
          </p:cNvPr>
          <p:cNvSpPr>
            <a:spLocks noGrp="1"/>
          </p:cNvSpPr>
          <p:nvPr>
            <p:ph idx="1"/>
          </p:nvPr>
        </p:nvSpPr>
        <p:spPr>
          <a:xfrm>
            <a:off x="4447308" y="591344"/>
            <a:ext cx="6906491" cy="5585619"/>
          </a:xfrm>
        </p:spPr>
        <p:txBody>
          <a:bodyPr anchor="ctr">
            <a:normAutofit lnSpcReduction="10000"/>
          </a:bodyPr>
          <a:lstStyle/>
          <a:p>
            <a:r>
              <a:rPr lang="en-GB" b="1" dirty="0"/>
              <a:t>Muslims</a:t>
            </a:r>
          </a:p>
          <a:p>
            <a:pPr marL="0" lvl="0" indent="0">
              <a:buNone/>
            </a:pPr>
            <a:r>
              <a:rPr lang="en-GB" dirty="0"/>
              <a:t>-- Accusations of pure evil  </a:t>
            </a:r>
            <a:endParaRPr lang="en-US" dirty="0"/>
          </a:p>
          <a:p>
            <a:pPr lvl="0">
              <a:buFontTx/>
              <a:buChar char="-"/>
            </a:pPr>
            <a:r>
              <a:rPr lang="en-GB" dirty="0"/>
              <a:t>How can you celebrate release of hostages when so many have been killed?</a:t>
            </a:r>
          </a:p>
          <a:p>
            <a:pPr lvl="0">
              <a:buFontTx/>
              <a:buChar char="-"/>
            </a:pPr>
            <a:r>
              <a:rPr lang="en-GB" dirty="0"/>
              <a:t>“</a:t>
            </a:r>
            <a:r>
              <a:rPr lang="en-GB" dirty="0" err="1"/>
              <a:t>Neturei</a:t>
            </a:r>
            <a:r>
              <a:rPr lang="en-GB" dirty="0"/>
              <a:t> </a:t>
            </a:r>
            <a:r>
              <a:rPr lang="en-GB" dirty="0" err="1"/>
              <a:t>Kartur</a:t>
            </a:r>
            <a:r>
              <a:rPr lang="en-GB" dirty="0"/>
              <a:t> are real Jews”</a:t>
            </a:r>
            <a:endParaRPr lang="en-US" dirty="0"/>
          </a:p>
          <a:p>
            <a:endParaRPr lang="en-GB" b="1" dirty="0"/>
          </a:p>
          <a:p>
            <a:r>
              <a:rPr lang="en-GB" b="1" dirty="0"/>
              <a:t>Non Jewish </a:t>
            </a:r>
          </a:p>
          <a:p>
            <a:pPr marL="0" indent="0">
              <a:buNone/>
            </a:pPr>
            <a:r>
              <a:rPr lang="en-GB" dirty="0"/>
              <a:t>-</a:t>
            </a:r>
            <a:r>
              <a:rPr lang="en-GB" dirty="0" err="1"/>
              <a:t>Gutte</a:t>
            </a:r>
            <a:r>
              <a:rPr lang="en-GB" dirty="0"/>
              <a:t> Neshama</a:t>
            </a:r>
          </a:p>
          <a:p>
            <a:pPr marL="0" indent="0">
              <a:buNone/>
            </a:pPr>
            <a:endParaRPr lang="en-US" dirty="0"/>
          </a:p>
          <a:p>
            <a:pPr lvl="0"/>
            <a:r>
              <a:rPr lang="en-GB" b="1" dirty="0"/>
              <a:t>Jews</a:t>
            </a:r>
          </a:p>
          <a:p>
            <a:pPr marL="0" lvl="0" indent="0">
              <a:buNone/>
            </a:pPr>
            <a:r>
              <a:rPr lang="en-GB" dirty="0"/>
              <a:t>- celebrating Haniyeh’s death Sources 5 (Rav Lichtenstein) 13-15</a:t>
            </a:r>
            <a:endParaRPr lang="en-US" dirty="0"/>
          </a:p>
          <a:p>
            <a:pPr marL="0" indent="0">
              <a:buNone/>
            </a:pPr>
            <a:endParaRPr lang="en-US" dirty="0"/>
          </a:p>
        </p:txBody>
      </p:sp>
    </p:spTree>
    <p:extLst>
      <p:ext uri="{BB962C8B-B14F-4D97-AF65-F5344CB8AC3E}">
        <p14:creationId xmlns:p14="http://schemas.microsoft.com/office/powerpoint/2010/main" val="2941918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AAFF65-CE5F-A818-C600-61B602348F5A}"/>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Internal Threat- Ronen Bar Letter (Source 15)</a:t>
            </a:r>
            <a:endParaRPr lang="en-US" dirty="0">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Content Placeholder 2">
            <a:extLst>
              <a:ext uri="{FF2B5EF4-FFF2-40B4-BE49-F238E27FC236}">
                <a16:creationId xmlns:a16="http://schemas.microsoft.com/office/drawing/2014/main" id="{8DE81DAC-BD72-2588-C362-B11957CF42BA}"/>
              </a:ext>
            </a:extLst>
          </p:cNvPr>
          <p:cNvSpPr>
            <a:spLocks noGrp="1"/>
          </p:cNvSpPr>
          <p:nvPr>
            <p:ph idx="1"/>
          </p:nvPr>
        </p:nvSpPr>
        <p:spPr>
          <a:xfrm>
            <a:off x="4447308" y="591344"/>
            <a:ext cx="6906491" cy="5585619"/>
          </a:xfrm>
        </p:spPr>
        <p:txBody>
          <a:bodyPr anchor="ctr">
            <a:normAutofit/>
          </a:bodyPr>
          <a:lstStyle/>
          <a:p>
            <a:r>
              <a:rPr lang="en-GB" sz="2400" dirty="0"/>
              <a:t>Jewish Terrorism towards Palestinians  is supported by too many elements in Israel including MKs, Ministers.</a:t>
            </a:r>
          </a:p>
          <a:p>
            <a:r>
              <a:rPr lang="en-GB" sz="2400" dirty="0"/>
              <a:t>Shin Beth has not the resources to deal with it and IDF too stretched</a:t>
            </a:r>
          </a:p>
          <a:p>
            <a:r>
              <a:rPr lang="en-GB" sz="2400" dirty="0"/>
              <a:t>Requires coalition Ministers, Government Depts, Rabbis and Regional Leaders to address it. </a:t>
            </a:r>
          </a:p>
          <a:p>
            <a:r>
              <a:rPr lang="en-GB" sz="2400" dirty="0"/>
              <a:t>Result in Bloodshed, Global </a:t>
            </a:r>
            <a:r>
              <a:rPr lang="en-GB" sz="2400" dirty="0" err="1"/>
              <a:t>Delegitimisation</a:t>
            </a:r>
            <a:r>
              <a:rPr lang="en-GB" sz="2400" dirty="0"/>
              <a:t>, Undermine regional alliances against Iranian axis</a:t>
            </a:r>
          </a:p>
          <a:p>
            <a:r>
              <a:rPr lang="en-GB" sz="2400" dirty="0"/>
              <a:t>Undermine Israel as a Jewish &amp; Democratic State</a:t>
            </a:r>
          </a:p>
          <a:p>
            <a:r>
              <a:rPr lang="en-GB" sz="2400" dirty="0"/>
              <a:t> Crisis</a:t>
            </a:r>
            <a:endParaRPr lang="en-US" sz="2400" dirty="0"/>
          </a:p>
        </p:txBody>
      </p:sp>
    </p:spTree>
    <p:extLst>
      <p:ext uri="{BB962C8B-B14F-4D97-AF65-F5344CB8AC3E}">
        <p14:creationId xmlns:p14="http://schemas.microsoft.com/office/powerpoint/2010/main" val="1398753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9ECF-F10A-0824-BAF8-7D06C3BA986D}"/>
              </a:ext>
            </a:extLst>
          </p:cNvPr>
          <p:cNvSpPr>
            <a:spLocks noGrp="1"/>
          </p:cNvSpPr>
          <p:nvPr>
            <p:ph type="title"/>
          </p:nvPr>
        </p:nvSpPr>
        <p:spPr>
          <a:xfrm>
            <a:off x="839788" y="365126"/>
            <a:ext cx="10515600" cy="303212"/>
          </a:xfrm>
        </p:spPr>
        <p:txBody>
          <a:bodyPr>
            <a:normAutofit fontScale="90000"/>
          </a:bodyPr>
          <a:lstStyle/>
          <a:p>
            <a:pPr algn="ctr"/>
            <a:endParaRPr lang="en-US" dirty="0"/>
          </a:p>
        </p:txBody>
      </p:sp>
      <p:sp>
        <p:nvSpPr>
          <p:cNvPr id="10" name="Text Placeholder 9">
            <a:extLst>
              <a:ext uri="{FF2B5EF4-FFF2-40B4-BE49-F238E27FC236}">
                <a16:creationId xmlns:a16="http://schemas.microsoft.com/office/drawing/2014/main" id="{0FDDA76C-BC73-8E62-BFE1-5877308B90DD}"/>
              </a:ext>
            </a:extLst>
          </p:cNvPr>
          <p:cNvSpPr>
            <a:spLocks noGrp="1"/>
          </p:cNvSpPr>
          <p:nvPr>
            <p:ph type="body" sz="quarter" idx="3"/>
          </p:nvPr>
        </p:nvSpPr>
        <p:spPr>
          <a:xfrm>
            <a:off x="6172200" y="668338"/>
            <a:ext cx="5183188" cy="1012825"/>
          </a:xfrm>
        </p:spPr>
        <p:txBody>
          <a:bodyPr/>
          <a:lstStyle/>
          <a:p>
            <a:r>
              <a:rPr lang="en-GB" dirty="0"/>
              <a:t>Stops Me Falling Off the Roof</a:t>
            </a:r>
            <a:endParaRPr lang="en-US" dirty="0"/>
          </a:p>
        </p:txBody>
      </p:sp>
      <p:pic>
        <p:nvPicPr>
          <p:cNvPr id="8" name="Content Placeholder 7" descr="A silhouette of a person playing a violin">
            <a:extLst>
              <a:ext uri="{FF2B5EF4-FFF2-40B4-BE49-F238E27FC236}">
                <a16:creationId xmlns:a16="http://schemas.microsoft.com/office/drawing/2014/main" id="{FFC0B1FD-7C86-52C5-0443-01A128EBEF1F}"/>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6172200" y="1984376"/>
            <a:ext cx="5183188" cy="3973574"/>
          </a:xfrm>
        </p:spPr>
      </p:pic>
      <p:sp>
        <p:nvSpPr>
          <p:cNvPr id="9" name="Text Placeholder 8">
            <a:extLst>
              <a:ext uri="{FF2B5EF4-FFF2-40B4-BE49-F238E27FC236}">
                <a16:creationId xmlns:a16="http://schemas.microsoft.com/office/drawing/2014/main" id="{7671C0BA-A8C5-F50B-E7B8-F5D68D36935B}"/>
              </a:ext>
            </a:extLst>
          </p:cNvPr>
          <p:cNvSpPr>
            <a:spLocks noGrp="1"/>
          </p:cNvSpPr>
          <p:nvPr>
            <p:ph type="body" idx="1"/>
          </p:nvPr>
        </p:nvSpPr>
        <p:spPr>
          <a:xfrm>
            <a:off x="839788" y="1159329"/>
            <a:ext cx="5157787" cy="521834"/>
          </a:xfrm>
        </p:spPr>
        <p:txBody>
          <a:bodyPr/>
          <a:lstStyle/>
          <a:p>
            <a:r>
              <a:rPr lang="en-GB" dirty="0"/>
              <a:t>Bottom Line</a:t>
            </a:r>
            <a:endParaRPr lang="en-US" dirty="0"/>
          </a:p>
        </p:txBody>
      </p:sp>
      <p:sp>
        <p:nvSpPr>
          <p:cNvPr id="3" name="Content Placeholder 2">
            <a:extLst>
              <a:ext uri="{FF2B5EF4-FFF2-40B4-BE49-F238E27FC236}">
                <a16:creationId xmlns:a16="http://schemas.microsoft.com/office/drawing/2014/main" id="{BBB1E354-5C88-9214-5A16-20B687B1F56D}"/>
              </a:ext>
            </a:extLst>
          </p:cNvPr>
          <p:cNvSpPr>
            <a:spLocks noGrp="1"/>
          </p:cNvSpPr>
          <p:nvPr>
            <p:ph sz="half" idx="2"/>
          </p:nvPr>
        </p:nvSpPr>
        <p:spPr>
          <a:xfrm>
            <a:off x="839788" y="1926770"/>
            <a:ext cx="5157787" cy="4566103"/>
          </a:xfrm>
        </p:spPr>
        <p:txBody>
          <a:bodyPr>
            <a:normAutofit fontScale="77500" lnSpcReduction="20000"/>
          </a:bodyPr>
          <a:lstStyle/>
          <a:p>
            <a:pPr marL="0" indent="0">
              <a:buNone/>
            </a:pPr>
            <a:r>
              <a:rPr lang="en-GB" dirty="0"/>
              <a:t>Ethic changes- between collectives not individuals</a:t>
            </a:r>
          </a:p>
          <a:p>
            <a:endParaRPr lang="en-GB" dirty="0"/>
          </a:p>
          <a:p>
            <a:pPr marL="0" indent="0">
              <a:buNone/>
            </a:pPr>
            <a:r>
              <a:rPr lang="en-GB" dirty="0"/>
              <a:t>Jewish </a:t>
            </a:r>
            <a:r>
              <a:rPr lang="en-GB" dirty="0" err="1"/>
              <a:t>Multivalue</a:t>
            </a:r>
            <a:r>
              <a:rPr lang="en-GB" dirty="0"/>
              <a:t> Framework facilitates discussion of complexity within our tradition</a:t>
            </a:r>
          </a:p>
          <a:p>
            <a:endParaRPr lang="en-GB" dirty="0"/>
          </a:p>
          <a:p>
            <a:pPr marL="0" indent="0">
              <a:buNone/>
            </a:pPr>
            <a:r>
              <a:rPr lang="en-GB" dirty="0"/>
              <a:t>“Provides a framework to understand how decent thoughtful people can be deeply divided. Allows reasonable debate with each other over which values should take priority. Decisions will be deemed legitimate or reasonable, if not compelling, as long as they take into consideration the full set of values.”</a:t>
            </a:r>
            <a:endParaRPr lang="en-US" dirty="0"/>
          </a:p>
        </p:txBody>
      </p:sp>
    </p:spTree>
    <p:extLst>
      <p:ext uri="{BB962C8B-B14F-4D97-AF65-F5344CB8AC3E}">
        <p14:creationId xmlns:p14="http://schemas.microsoft.com/office/powerpoint/2010/main" val="3521493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199283-C8AE-4E9B-469C-956494E2C3FE}"/>
              </a:ext>
            </a:extLst>
          </p:cNvPr>
          <p:cNvSpPr>
            <a:spLocks noGrp="1"/>
          </p:cNvSpPr>
          <p:nvPr>
            <p:ph type="title"/>
          </p:nvPr>
        </p:nvSpPr>
        <p:spPr>
          <a:xfrm>
            <a:off x="686834" y="1153572"/>
            <a:ext cx="3200400" cy="4461163"/>
          </a:xfrm>
        </p:spPr>
        <p:txBody>
          <a:bodyPr>
            <a:normAutofit/>
          </a:bodyPr>
          <a:lstStyle/>
          <a:p>
            <a:r>
              <a:rPr lang="en-GB" sz="3600" dirty="0" err="1">
                <a:solidFill>
                  <a:srgbClr val="FFFFFF"/>
                </a:solidFill>
              </a:rPr>
              <a:t>Hashkafa</a:t>
            </a:r>
            <a:r>
              <a:rPr lang="en-GB" sz="3600" dirty="0">
                <a:solidFill>
                  <a:srgbClr val="FFFFFF"/>
                </a:solidFill>
              </a:rPr>
              <a:t> </a:t>
            </a:r>
            <a:br>
              <a:rPr lang="en-GB" sz="3600" dirty="0">
                <a:solidFill>
                  <a:srgbClr val="FFFFFF"/>
                </a:solidFill>
              </a:rPr>
            </a:br>
            <a:r>
              <a:rPr lang="en-US" sz="2800" kern="0" dirty="0" err="1">
                <a:solidFill>
                  <a:srgbClr val="FFFFFF"/>
                </a:solidFill>
                <a:effectLst/>
                <a:latin typeface="Times New Roman" panose="02020603050405020304" pitchFamily="18" charset="0"/>
                <a:ea typeface="Times New Roman" panose="02020603050405020304" pitchFamily="18" charset="0"/>
              </a:rPr>
              <a:t>Saadiah</a:t>
            </a:r>
            <a:r>
              <a:rPr lang="en-US" sz="2800" kern="0" dirty="0">
                <a:solidFill>
                  <a:srgbClr val="FFFFFF"/>
                </a:solidFill>
                <a:effectLst/>
                <a:latin typeface="Times New Roman" panose="02020603050405020304" pitchFamily="18" charset="0"/>
                <a:ea typeface="Times New Roman" panose="02020603050405020304" pitchFamily="18" charset="0"/>
              </a:rPr>
              <a:t> Gaon (</a:t>
            </a:r>
            <a:r>
              <a:rPr lang="en-US" sz="2800" kern="0" dirty="0" err="1">
                <a:solidFill>
                  <a:srgbClr val="FFFFFF"/>
                </a:solidFill>
                <a:effectLst/>
                <a:latin typeface="Times New Roman" panose="02020603050405020304" pitchFamily="18" charset="0"/>
                <a:ea typeface="Times New Roman" panose="02020603050405020304" pitchFamily="18" charset="0"/>
              </a:rPr>
              <a:t>Emunot</a:t>
            </a:r>
            <a:r>
              <a:rPr lang="en-US" sz="2800" kern="0" dirty="0">
                <a:solidFill>
                  <a:srgbClr val="FFFFFF"/>
                </a:solidFill>
                <a:effectLst/>
                <a:latin typeface="Times New Roman" panose="02020603050405020304" pitchFamily="18" charset="0"/>
                <a:ea typeface="Times New Roman" panose="02020603050405020304" pitchFamily="18" charset="0"/>
              </a:rPr>
              <a:t> </a:t>
            </a:r>
            <a:r>
              <a:rPr lang="en-US" sz="2800" kern="0" dirty="0" err="1">
                <a:solidFill>
                  <a:srgbClr val="FFFFFF"/>
                </a:solidFill>
                <a:effectLst/>
                <a:latin typeface="Times New Roman" panose="02020603050405020304" pitchFamily="18" charset="0"/>
                <a:ea typeface="Times New Roman" panose="02020603050405020304" pitchFamily="18" charset="0"/>
              </a:rPr>
              <a:t>ve</a:t>
            </a:r>
            <a:r>
              <a:rPr lang="en-US" sz="2800" kern="0" dirty="0">
                <a:solidFill>
                  <a:srgbClr val="FFFFFF"/>
                </a:solidFill>
                <a:effectLst/>
                <a:latin typeface="Times New Roman" panose="02020603050405020304" pitchFamily="18" charset="0"/>
                <a:ea typeface="Times New Roman" panose="02020603050405020304" pitchFamily="18" charset="0"/>
              </a:rPr>
              <a:t> </a:t>
            </a:r>
            <a:r>
              <a:rPr lang="en-US" sz="2800" kern="0" dirty="0" err="1">
                <a:solidFill>
                  <a:srgbClr val="FFFFFF"/>
                </a:solidFill>
                <a:effectLst/>
                <a:latin typeface="Times New Roman" panose="02020603050405020304" pitchFamily="18" charset="0"/>
                <a:ea typeface="Times New Roman" panose="02020603050405020304" pitchFamily="18" charset="0"/>
              </a:rPr>
              <a:t>Deot</a:t>
            </a:r>
            <a:r>
              <a:rPr lang="en-US" sz="2800" kern="0" dirty="0">
                <a:solidFill>
                  <a:srgbClr val="FFFFFF"/>
                </a:solidFill>
                <a:effectLst/>
                <a:latin typeface="Times New Roman" panose="02020603050405020304" pitchFamily="18" charset="0"/>
                <a:ea typeface="Times New Roman" panose="02020603050405020304" pitchFamily="18" charset="0"/>
              </a:rPr>
              <a:t> c 933), Eliezer </a:t>
            </a:r>
            <a:r>
              <a:rPr lang="en-US" sz="2800" kern="0" dirty="0" err="1">
                <a:solidFill>
                  <a:srgbClr val="FFFFFF"/>
                </a:solidFill>
                <a:effectLst/>
                <a:latin typeface="Times New Roman" panose="02020603050405020304" pitchFamily="18" charset="0"/>
                <a:ea typeface="Times New Roman" panose="02020603050405020304" pitchFamily="18" charset="0"/>
              </a:rPr>
              <a:t>Berkovitz</a:t>
            </a:r>
            <a:r>
              <a:rPr lang="en-US" sz="2800" kern="0" dirty="0">
                <a:solidFill>
                  <a:srgbClr val="FFFFFF"/>
                </a:solidFill>
                <a:effectLst/>
                <a:latin typeface="Times New Roman" panose="02020603050405020304" pitchFamily="18" charset="0"/>
                <a:ea typeface="Times New Roman" panose="02020603050405020304" pitchFamily="18" charset="0"/>
              </a:rPr>
              <a:t> (Faith After the Holocaust 1967) , Jonathan Sacks (How to Heal a Fractured World 2005) </a:t>
            </a:r>
            <a:endParaRPr lang="en-US" sz="2800" dirty="0">
              <a:solidFill>
                <a:srgbClr val="FFFFFF"/>
              </a:solidFill>
            </a:endParaRPr>
          </a:p>
        </p:txBody>
      </p:sp>
      <p:sp>
        <p:nvSpPr>
          <p:cNvPr id="22" name="Arc 2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D430492-A170-341F-0DEC-9F589738853D}"/>
              </a:ext>
            </a:extLst>
          </p:cNvPr>
          <p:cNvSpPr>
            <a:spLocks noGrp="1"/>
          </p:cNvSpPr>
          <p:nvPr>
            <p:ph idx="1"/>
          </p:nvPr>
        </p:nvSpPr>
        <p:spPr>
          <a:xfrm>
            <a:off x="4447308" y="591344"/>
            <a:ext cx="6906491" cy="5585619"/>
          </a:xfrm>
        </p:spPr>
        <p:txBody>
          <a:bodyPr anchor="ctr">
            <a:normAutofit/>
          </a:bodyPr>
          <a:lstStyle/>
          <a:p>
            <a:pPr marL="0" marR="0">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Judaism is a religiously derived and values driven tradition that mediates in a covenantal fashion, the relationship between the individual and God and between individuals, that perpetuates a people and community and which comes into its fullest potential for realization as a people in its ancestral homeland.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As a covenantal people, o</a:t>
            </a:r>
            <a:r>
              <a:rPr lang="en-US" sz="1800" kern="0" dirty="0">
                <a:latin typeface="Times New Roman" panose="02020603050405020304" pitchFamily="18" charset="0"/>
                <a:ea typeface="Times New Roman" panose="02020603050405020304" pitchFamily="18" charset="0"/>
                <a:cs typeface="Times New Roman" panose="02020603050405020304" pitchFamily="18" charset="0"/>
              </a:rPr>
              <a:t>ur hold upon the land depends upon how we conduct those relationships, and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we are bound to each other in a joint enterprise, with duties to each other, the heritage of the past and the hopes of a future generation, serving both the universal requirements of human decency and the particular code of our religious tradition. We are responsible to Society for the first and to our Community for the second, bringing the insights of our faith into the general discourse of Society, about the values we share and the principles for which we stand.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Our Global responsibilities are included in the first, but priority is given to the group we are more closely bound to by our obligations, and who have a right to expect that we give them priority.</a:t>
            </a:r>
          </a:p>
          <a:p>
            <a:pPr marL="0" marR="0">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255825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9E27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35A95AB6-CF17-571F-1AD4-2DBB0ED30257}"/>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Fiddler on the Roof- keeping one’s balance</a:t>
            </a:r>
          </a:p>
        </p:txBody>
      </p:sp>
      <p:pic>
        <p:nvPicPr>
          <p:cNvPr id="10" name="Picture Placeholder 9" descr="A silhouette of a person playing a violin">
            <a:extLst>
              <a:ext uri="{FF2B5EF4-FFF2-40B4-BE49-F238E27FC236}">
                <a16:creationId xmlns:a16="http://schemas.microsoft.com/office/drawing/2014/main" id="{6F21AB74-3FDC-F404-648B-DD120CA37A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38600" y="1189979"/>
            <a:ext cx="7188199" cy="4474653"/>
          </a:xfrm>
          <a:prstGeom prst="rect">
            <a:avLst/>
          </a:prstGeom>
        </p:spPr>
      </p:pic>
    </p:spTree>
    <p:extLst>
      <p:ext uri="{BB962C8B-B14F-4D97-AF65-F5344CB8AC3E}">
        <p14:creationId xmlns:p14="http://schemas.microsoft.com/office/powerpoint/2010/main" val="2726773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DFB5E9-DC6E-C9FF-04F3-3285221B80D2}"/>
              </a:ext>
            </a:extLst>
          </p:cNvPr>
          <p:cNvSpPr>
            <a:spLocks noGrp="1"/>
          </p:cNvSpPr>
          <p:nvPr>
            <p:ph type="title"/>
          </p:nvPr>
        </p:nvSpPr>
        <p:spPr>
          <a:xfrm>
            <a:off x="686834" y="1153572"/>
            <a:ext cx="3200400" cy="4461163"/>
          </a:xfrm>
        </p:spPr>
        <p:txBody>
          <a:bodyPr>
            <a:normAutofit/>
          </a:bodyPr>
          <a:lstStyle/>
          <a:p>
            <a:pPr algn="ctr"/>
            <a:r>
              <a:rPr lang="en-GB" sz="4100" dirty="0">
                <a:solidFill>
                  <a:srgbClr val="FFFFFF"/>
                </a:solidFill>
              </a:rPr>
              <a:t>Halacha: In war- the ethic changes</a:t>
            </a:r>
            <a:br>
              <a:rPr lang="en-GB" sz="4100" dirty="0">
                <a:solidFill>
                  <a:srgbClr val="FFFFFF"/>
                </a:solidFill>
              </a:rPr>
            </a:br>
            <a:r>
              <a:rPr lang="en-GB" sz="1800" i="1" dirty="0">
                <a:solidFill>
                  <a:srgbClr val="FFFFFF"/>
                </a:solidFill>
              </a:rPr>
              <a:t>https://www.youtube.com/watch ?v=6dvTGpMZDyE   </a:t>
            </a:r>
            <a:br>
              <a:rPr lang="en-GB" sz="1800" i="1" dirty="0">
                <a:solidFill>
                  <a:srgbClr val="FFFFFF"/>
                </a:solidFill>
              </a:rPr>
            </a:br>
            <a:br>
              <a:rPr lang="en-GB" sz="1800" i="1" dirty="0">
                <a:solidFill>
                  <a:srgbClr val="FFFFFF"/>
                </a:solidFill>
              </a:rPr>
            </a:br>
            <a:br>
              <a:rPr lang="en-GB" sz="1800" i="1" dirty="0">
                <a:solidFill>
                  <a:srgbClr val="FFFFFF"/>
                </a:solidFill>
              </a:rPr>
            </a:br>
            <a:r>
              <a:rPr lang="en-GB" sz="2800" i="1" dirty="0">
                <a:solidFill>
                  <a:srgbClr val="FFFFFF"/>
                </a:solidFill>
              </a:rPr>
              <a:t>Sources 6  &amp; 7</a:t>
            </a:r>
            <a:endParaRPr lang="en-US" sz="2800"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944F0EA-18B8-4AA0-0AC3-8E81E1D4CDDB}"/>
              </a:ext>
            </a:extLst>
          </p:cNvPr>
          <p:cNvSpPr>
            <a:spLocks noGrp="1"/>
          </p:cNvSpPr>
          <p:nvPr>
            <p:ph idx="1"/>
          </p:nvPr>
        </p:nvSpPr>
        <p:spPr>
          <a:xfrm>
            <a:off x="4447308" y="0"/>
            <a:ext cx="7741644" cy="6678386"/>
          </a:xfrm>
        </p:spPr>
        <p:txBody>
          <a:bodyPr anchor="ctr">
            <a:normAutofit fontScale="92500" lnSpcReduction="10000"/>
          </a:bodyPr>
          <a:lstStyle/>
          <a:p>
            <a:pPr marL="0" indent="0">
              <a:buNone/>
            </a:pPr>
            <a:r>
              <a:rPr lang="en-GB" sz="2600" b="0" i="0" dirty="0">
                <a:effectLst/>
                <a:latin typeface="PT Serif" panose="020A0603040505020204" pitchFamily="18" charset="0"/>
              </a:rPr>
              <a:t>Halacha is </a:t>
            </a:r>
            <a:r>
              <a:rPr lang="en-GB" sz="2600" b="0" i="0" u="none" strike="noStrike" dirty="0">
                <a:effectLst/>
                <a:latin typeface="PT Serif" panose="020A0603040505020204" pitchFamily="18" charset="0"/>
                <a:hlinkClick r:id="rId2"/>
              </a:rPr>
              <a:t>clear</a:t>
            </a:r>
            <a:r>
              <a:rPr lang="en-GB" sz="2600" b="0" i="0" dirty="0">
                <a:effectLst/>
                <a:latin typeface="PT Serif" panose="020A0603040505020204" pitchFamily="18" charset="0"/>
              </a:rPr>
              <a:t> that in war, the normal ethics of interpersonal relations are replaced by an ethic of relations between nations, the simplest example being that in the former you are forbidden to risk your life or to kill; in the latter, as soldier,  you are. </a:t>
            </a:r>
          </a:p>
          <a:p>
            <a:pPr marL="0" indent="0">
              <a:buNone/>
            </a:pPr>
            <a:endParaRPr lang="en-GB" sz="2600" b="0" i="0" dirty="0">
              <a:effectLst/>
              <a:latin typeface="PT Serif" panose="020A0603040505020204" pitchFamily="18" charset="0"/>
            </a:endParaRPr>
          </a:p>
          <a:p>
            <a:pPr marL="0" indent="0">
              <a:buNone/>
            </a:pPr>
            <a:r>
              <a:rPr lang="en-GB" sz="2600" dirty="0">
                <a:latin typeface="PT Serif" panose="020A0603040505020204" pitchFamily="18" charset="0"/>
              </a:rPr>
              <a:t>“If someone is (clearly) coming is   kill you,  rise up and kill him first” </a:t>
            </a:r>
          </a:p>
          <a:p>
            <a:pPr marL="0" indent="0" algn="ctr">
              <a:buNone/>
            </a:pPr>
            <a:r>
              <a:rPr lang="he-IL" sz="2600" dirty="0">
                <a:latin typeface="PT Serif" panose="020A0603040505020204" pitchFamily="18" charset="0"/>
              </a:rPr>
              <a:t>הַ</a:t>
            </a:r>
            <a:r>
              <a:rPr lang="he-IL" sz="2600" dirty="0">
                <a:latin typeface="PT Serif" panose="020A0603040505020204" pitchFamily="18" charset="0"/>
                <a:cs typeface="Times New Roman" panose="02020603050405020304" pitchFamily="18" charset="0"/>
              </a:rPr>
              <a:t>תּוֹרָה אָמְרָה אִם בָּא לְהוֹרְגְּךָ הַשְׁכֵּם לְהוֹרְגוֹ</a:t>
            </a:r>
            <a:r>
              <a:rPr lang="en-GB" sz="2600" dirty="0">
                <a:latin typeface="PT Serif" panose="020A0603040505020204" pitchFamily="18" charset="0"/>
              </a:rPr>
              <a:t> </a:t>
            </a:r>
          </a:p>
          <a:p>
            <a:pPr marL="0" indent="0" algn="r">
              <a:buNone/>
            </a:pPr>
            <a:r>
              <a:rPr lang="en-GB" sz="2200" i="1" dirty="0">
                <a:latin typeface="PT Serif" panose="020A0603040505020204" pitchFamily="18" charset="0"/>
              </a:rPr>
              <a:t>(Sanhedrin 72a) (source 6)</a:t>
            </a:r>
          </a:p>
          <a:p>
            <a:pPr marL="0" indent="0">
              <a:buNone/>
            </a:pPr>
            <a:endParaRPr lang="en-GB" sz="2600" dirty="0">
              <a:latin typeface="PT Serif" panose="020A0603040505020204" pitchFamily="18" charset="0"/>
            </a:endParaRPr>
          </a:p>
          <a:p>
            <a:pPr marL="0" indent="0">
              <a:buNone/>
            </a:pPr>
            <a:r>
              <a:rPr lang="en-GB" sz="2600" b="1" dirty="0" err="1">
                <a:latin typeface="PT Serif" panose="020A0603040505020204" pitchFamily="18" charset="0"/>
              </a:rPr>
              <a:t>Milchemet</a:t>
            </a:r>
            <a:r>
              <a:rPr lang="en-GB" sz="2600" b="1" dirty="0">
                <a:latin typeface="PT Serif" panose="020A0603040505020204" pitchFamily="18" charset="0"/>
              </a:rPr>
              <a:t> Mitzvah-</a:t>
            </a:r>
            <a:r>
              <a:rPr lang="en-GB" sz="2600" dirty="0">
                <a:latin typeface="PT Serif" panose="020A0603040505020204" pitchFamily="18" charset="0"/>
              </a:rPr>
              <a:t> Obligatory defensive wars (king’s decision)</a:t>
            </a:r>
          </a:p>
          <a:p>
            <a:pPr marL="0" indent="0">
              <a:buNone/>
            </a:pPr>
            <a:r>
              <a:rPr lang="en-GB" sz="2600" b="1" dirty="0" err="1">
                <a:latin typeface="PT Serif" panose="020A0603040505020204" pitchFamily="18" charset="0"/>
              </a:rPr>
              <a:t>Milchemet</a:t>
            </a:r>
            <a:r>
              <a:rPr lang="en-GB" sz="2600" b="1" dirty="0">
                <a:latin typeface="PT Serif" panose="020A0603040505020204" pitchFamily="18" charset="0"/>
              </a:rPr>
              <a:t> </a:t>
            </a:r>
            <a:r>
              <a:rPr lang="en-GB" sz="2600" b="1" dirty="0" err="1">
                <a:latin typeface="PT Serif" panose="020A0603040505020204" pitchFamily="18" charset="0"/>
              </a:rPr>
              <a:t>HaReshut</a:t>
            </a:r>
            <a:r>
              <a:rPr lang="en-GB" sz="2600" b="1" dirty="0">
                <a:latin typeface="PT Serif" panose="020A0603040505020204" pitchFamily="18" charset="0"/>
              </a:rPr>
              <a:t>- </a:t>
            </a:r>
            <a:r>
              <a:rPr lang="en-GB" sz="2600" dirty="0">
                <a:latin typeface="PT Serif" panose="020A0603040505020204" pitchFamily="18" charset="0"/>
              </a:rPr>
              <a:t>Optional wars economic or expansion (Sanhedrin decision)</a:t>
            </a:r>
          </a:p>
          <a:p>
            <a:pPr marL="0" indent="0" algn="r">
              <a:buNone/>
            </a:pPr>
            <a:r>
              <a:rPr lang="en-GB" sz="2200" i="1" dirty="0">
                <a:latin typeface="PT Serif" panose="020A0603040505020204" pitchFamily="18" charset="0"/>
              </a:rPr>
              <a:t>Rambam Hilchot Melachim 5.1 (Source 7)</a:t>
            </a:r>
            <a:r>
              <a:rPr lang="en-GB" sz="2200" dirty="0">
                <a:latin typeface="PT Serif" panose="020A0603040505020204" pitchFamily="18" charset="0"/>
              </a:rPr>
              <a:t> </a:t>
            </a:r>
          </a:p>
          <a:p>
            <a:pPr marL="0" indent="0">
              <a:buNone/>
            </a:pPr>
            <a:endParaRPr lang="en-GB" sz="2200" dirty="0">
              <a:latin typeface="PT Serif" panose="020A0603040505020204" pitchFamily="18" charset="0"/>
            </a:endParaRPr>
          </a:p>
          <a:p>
            <a:pPr marL="0" indent="0">
              <a:buNone/>
            </a:pPr>
            <a:r>
              <a:rPr lang="he-IL" sz="2200" dirty="0">
                <a:latin typeface="PT Serif" panose="020A0603040505020204" pitchFamily="18" charset="0"/>
              </a:rPr>
              <a:t> </a:t>
            </a:r>
            <a:endParaRPr lang="en-US" sz="2200" dirty="0"/>
          </a:p>
        </p:txBody>
      </p:sp>
    </p:spTree>
    <p:extLst>
      <p:ext uri="{BB962C8B-B14F-4D97-AF65-F5344CB8AC3E}">
        <p14:creationId xmlns:p14="http://schemas.microsoft.com/office/powerpoint/2010/main" val="2776343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04DA11-E4BF-D10C-9993-05EDAAEE6356}"/>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Halacha- International Laws of Warfare</a:t>
            </a:r>
            <a:br>
              <a:rPr lang="en-GB" dirty="0">
                <a:solidFill>
                  <a:srgbClr val="FFFFFF"/>
                </a:solidFill>
              </a:rPr>
            </a:br>
            <a:r>
              <a:rPr lang="en-GB" sz="2400" dirty="0">
                <a:solidFill>
                  <a:srgbClr val="FFFFFF"/>
                </a:solidFill>
              </a:rPr>
              <a:t>(Source 8)</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0F73A44-5586-0589-C4FB-42863452460C}"/>
              </a:ext>
            </a:extLst>
          </p:cNvPr>
          <p:cNvSpPr>
            <a:spLocks noGrp="1"/>
          </p:cNvSpPr>
          <p:nvPr>
            <p:ph idx="1"/>
          </p:nvPr>
        </p:nvSpPr>
        <p:spPr>
          <a:xfrm>
            <a:off x="4447308" y="591344"/>
            <a:ext cx="6906491" cy="5585619"/>
          </a:xfrm>
        </p:spPr>
        <p:txBody>
          <a:bodyPr anchor="ctr">
            <a:normAutofit/>
          </a:bodyPr>
          <a:lstStyle/>
          <a:p>
            <a:endParaRPr lang="en-GB" sz="2600" b="0" i="0">
              <a:effectLst/>
              <a:latin typeface="PT Serif" panose="020A0603040505020204" pitchFamily="18" charset="0"/>
            </a:endParaRPr>
          </a:p>
          <a:p>
            <a:pPr marL="0" indent="0">
              <a:buNone/>
            </a:pPr>
            <a:r>
              <a:rPr lang="en-GB" sz="2600" b="0" i="0">
                <a:effectLst/>
                <a:latin typeface="PT Serif" panose="020A0603040505020204" pitchFamily="18" charset="0"/>
              </a:rPr>
              <a:t>What seemed definitive to me was that as Israel signed the Geneva Convention, breaching it could be a </a:t>
            </a:r>
            <a:r>
              <a:rPr lang="en-GB" sz="2600" b="0" i="0" err="1">
                <a:effectLst/>
                <a:latin typeface="PT Serif" panose="020A0603040505020204" pitchFamily="18" charset="0"/>
              </a:rPr>
              <a:t>Chillul</a:t>
            </a:r>
            <a:r>
              <a:rPr lang="en-GB" sz="2600" b="0" i="0">
                <a:effectLst/>
                <a:latin typeface="PT Serif" panose="020A0603040505020204" pitchFamily="18" charset="0"/>
              </a:rPr>
              <a:t> Hashem and that modern luminaries Aharon Lichtenstein and Shaul </a:t>
            </a:r>
            <a:r>
              <a:rPr lang="en-GB" sz="2600" b="0" i="0" err="1">
                <a:effectLst/>
                <a:latin typeface="PT Serif" panose="020A0603040505020204" pitchFamily="18" charset="0"/>
              </a:rPr>
              <a:t>Yisraeli</a:t>
            </a:r>
            <a:r>
              <a:rPr lang="en-GB" sz="2600" b="0" i="0">
                <a:effectLst/>
                <a:latin typeface="PT Serif" panose="020A0603040505020204" pitchFamily="18" charset="0"/>
              </a:rPr>
              <a:t> regard the International Laws of Warfare as a  meta-form of  “Dina de </a:t>
            </a:r>
            <a:r>
              <a:rPr lang="en-GB" sz="2600" b="0" i="0" err="1">
                <a:effectLst/>
                <a:latin typeface="PT Serif" panose="020A0603040505020204" pitchFamily="18" charset="0"/>
              </a:rPr>
              <a:t>Malchuta</a:t>
            </a:r>
            <a:r>
              <a:rPr lang="en-GB" sz="2600" b="0" i="0">
                <a:effectLst/>
                <a:latin typeface="PT Serif" panose="020A0603040505020204" pitchFamily="18" charset="0"/>
              </a:rPr>
              <a:t> Dina” (the law of the land is the law), provided they are not antisemitic and are universally enforced. </a:t>
            </a:r>
          </a:p>
          <a:p>
            <a:pPr marL="0" indent="0">
              <a:buNone/>
            </a:pPr>
            <a:endParaRPr lang="en-GB" sz="2600">
              <a:latin typeface="PT Serif" panose="020A0603040505020204" pitchFamily="18" charset="0"/>
            </a:endParaRPr>
          </a:p>
          <a:p>
            <a:pPr marL="0" indent="0" fontAlgn="base">
              <a:spcAft>
                <a:spcPts val="2250"/>
              </a:spcAft>
              <a:buNone/>
            </a:pPr>
            <a:r>
              <a:rPr lang="en-US" sz="2600" b="0" i="1">
                <a:effectLst/>
                <a:latin typeface="PT Serif" panose="020A0603040505020204" pitchFamily="18" charset="0"/>
              </a:rPr>
              <a:t>Shaul </a:t>
            </a:r>
            <a:r>
              <a:rPr lang="en-US" sz="2600" b="0" i="1" err="1">
                <a:effectLst/>
                <a:latin typeface="PT Serif" panose="020A0603040505020204" pitchFamily="18" charset="0"/>
              </a:rPr>
              <a:t>Yisraeli</a:t>
            </a:r>
            <a:r>
              <a:rPr lang="en-US" sz="2600" b="0" i="1">
                <a:effectLst/>
                <a:latin typeface="PT Serif" panose="020A0603040505020204" pitchFamily="18" charset="0"/>
              </a:rPr>
              <a:t>: </a:t>
            </a:r>
            <a:r>
              <a:rPr lang="en-US" sz="2600" b="0" i="1" err="1">
                <a:effectLst/>
                <a:latin typeface="PT Serif" panose="020A0603040505020204" pitchFamily="18" charset="0"/>
              </a:rPr>
              <a:t>Amod</a:t>
            </a:r>
            <a:r>
              <a:rPr lang="en-US" sz="2600" b="0" i="1">
                <a:effectLst/>
                <a:latin typeface="PT Serif" panose="020A0603040505020204" pitchFamily="18" charset="0"/>
              </a:rPr>
              <a:t> </a:t>
            </a:r>
            <a:r>
              <a:rPr lang="en-US" sz="2600" b="0" i="1" err="1">
                <a:effectLst/>
                <a:latin typeface="PT Serif" panose="020A0603040505020204" pitchFamily="18" charset="0"/>
              </a:rPr>
              <a:t>Hayamini</a:t>
            </a:r>
            <a:r>
              <a:rPr lang="en-US" sz="2600" b="0" i="1">
                <a:effectLst/>
                <a:latin typeface="PT Serif" panose="020A0603040505020204" pitchFamily="18" charset="0"/>
              </a:rPr>
              <a:t> Chapter 16</a:t>
            </a:r>
          </a:p>
          <a:p>
            <a:pPr marL="0" indent="0">
              <a:buNone/>
            </a:pPr>
            <a:endParaRPr lang="en-US" sz="2600"/>
          </a:p>
        </p:txBody>
      </p:sp>
    </p:spTree>
    <p:extLst>
      <p:ext uri="{BB962C8B-B14F-4D97-AF65-F5344CB8AC3E}">
        <p14:creationId xmlns:p14="http://schemas.microsoft.com/office/powerpoint/2010/main" val="4272422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B6D7EF-DBBE-A44A-8A3D-1B2F3EBE5B0A}"/>
              </a:ext>
            </a:extLst>
          </p:cNvPr>
          <p:cNvSpPr>
            <a:spLocks noGrp="1"/>
          </p:cNvSpPr>
          <p:nvPr>
            <p:ph type="title"/>
          </p:nvPr>
        </p:nvSpPr>
        <p:spPr>
          <a:xfrm>
            <a:off x="1171074" y="1396686"/>
            <a:ext cx="3240506" cy="4064628"/>
          </a:xfrm>
        </p:spPr>
        <p:txBody>
          <a:bodyPr>
            <a:normAutofit/>
          </a:bodyPr>
          <a:lstStyle/>
          <a:p>
            <a:r>
              <a:rPr lang="en-GB" dirty="0">
                <a:solidFill>
                  <a:srgbClr val="FFFFFF"/>
                </a:solidFill>
              </a:rPr>
              <a:t>International Laws of Warfare – </a:t>
            </a:r>
            <a:br>
              <a:rPr lang="en-GB" dirty="0">
                <a:solidFill>
                  <a:srgbClr val="FFFFFF"/>
                </a:solidFill>
              </a:rPr>
            </a:br>
            <a:r>
              <a:rPr lang="en-GB" dirty="0">
                <a:solidFill>
                  <a:srgbClr val="FFFFFF"/>
                </a:solidFill>
              </a:rPr>
              <a:t>Geneva Convention</a:t>
            </a:r>
            <a:endParaRPr lang="en-US" dirty="0">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30621820-5977-DE6F-93F9-CCB252CB5B1F}"/>
              </a:ext>
            </a:extLst>
          </p:cNvPr>
          <p:cNvSpPr>
            <a:spLocks noGrp="1"/>
          </p:cNvSpPr>
          <p:nvPr>
            <p:ph idx="1"/>
          </p:nvPr>
        </p:nvSpPr>
        <p:spPr>
          <a:xfrm>
            <a:off x="5370153" y="1526033"/>
            <a:ext cx="6332658" cy="4410072"/>
          </a:xfrm>
        </p:spPr>
        <p:txBody>
          <a:bodyPr>
            <a:normAutofit/>
          </a:bodyPr>
          <a:lstStyle/>
          <a:p>
            <a:endParaRPr lang="en-GB" sz="2000" i="1" dirty="0">
              <a:latin typeface="PT Serif" panose="020A0603040505020204" pitchFamily="18" charset="0"/>
            </a:endParaRPr>
          </a:p>
          <a:p>
            <a:pPr marL="0" indent="0">
              <a:buNone/>
            </a:pPr>
            <a:r>
              <a:rPr lang="en-GB" sz="2400" b="0" i="0" dirty="0">
                <a:effectLst/>
                <a:latin typeface="PT Serif" panose="020A0603040505020204" pitchFamily="18" charset="0"/>
              </a:rPr>
              <a:t>I read exactly what the </a:t>
            </a:r>
            <a:r>
              <a:rPr lang="en-GB" sz="2400" b="0" i="0" u="none" strike="noStrike" dirty="0">
                <a:effectLst/>
                <a:latin typeface="PT Serif" panose="020A0603040505020204" pitchFamily="18" charset="0"/>
                <a:hlinkClick r:id="rId2"/>
              </a:rPr>
              <a:t>codified</a:t>
            </a:r>
            <a:r>
              <a:rPr lang="en-GB" sz="2400" b="0" i="0" dirty="0">
                <a:effectLst/>
                <a:latin typeface="PT Serif" panose="020A0603040505020204" pitchFamily="18" charset="0"/>
              </a:rPr>
              <a:t> Laws of Warfare, the Geneva Convention, say. I read it mindful of the unprecedented difficulties imposed upon Israel and Gazans by Hamas, which </a:t>
            </a:r>
            <a:r>
              <a:rPr lang="en-GB" sz="2400" b="0" i="0" u="none" strike="noStrike" dirty="0">
                <a:effectLst/>
                <a:latin typeface="PT Serif" panose="020A0603040505020204" pitchFamily="18" charset="0"/>
                <a:hlinkClick r:id="rId3"/>
              </a:rPr>
              <a:t>violates</a:t>
            </a:r>
            <a:r>
              <a:rPr lang="en-GB" sz="2400" b="0" i="0" dirty="0">
                <a:effectLst/>
                <a:latin typeface="PT Serif" panose="020A0603040505020204" pitchFamily="18" charset="0"/>
              </a:rPr>
              <a:t> the </a:t>
            </a:r>
            <a:r>
              <a:rPr lang="en-GB" sz="2400" b="0" i="0" u="none" strike="noStrike" dirty="0">
                <a:effectLst/>
                <a:latin typeface="PT Serif" panose="020A0603040505020204" pitchFamily="18" charset="0"/>
                <a:hlinkClick r:id="rId4"/>
              </a:rPr>
              <a:t>convention</a:t>
            </a:r>
            <a:r>
              <a:rPr lang="en-GB" sz="2400" b="0" i="0" dirty="0">
                <a:effectLst/>
                <a:latin typeface="PT Serif" panose="020A0603040505020204" pitchFamily="18" charset="0"/>
              </a:rPr>
              <a:t> by embedding military  assets deep within civilian infrastructure and </a:t>
            </a:r>
            <a:r>
              <a:rPr lang="en-GB" sz="2400" b="0" i="0" u="none" strike="noStrike" dirty="0">
                <a:effectLst/>
                <a:latin typeface="PT Serif" panose="020A0603040505020204" pitchFamily="18" charset="0"/>
                <a:hlinkClick r:id="rId5"/>
              </a:rPr>
              <a:t>indiscriminately</a:t>
            </a:r>
            <a:r>
              <a:rPr lang="en-GB" sz="2400" b="0" i="0" dirty="0">
                <a:effectLst/>
                <a:latin typeface="PT Serif" panose="020A0603040505020204" pitchFamily="18" charset="0"/>
              </a:rPr>
              <a:t> targeting Israeli civilians, and which infiltrates and staffs its own Health Ministry and international aid agencies like UNWRA.</a:t>
            </a:r>
            <a:endParaRPr lang="en-US" sz="2400" dirty="0"/>
          </a:p>
        </p:txBody>
      </p:sp>
    </p:spTree>
    <p:extLst>
      <p:ext uri="{BB962C8B-B14F-4D97-AF65-F5344CB8AC3E}">
        <p14:creationId xmlns:p14="http://schemas.microsoft.com/office/powerpoint/2010/main" val="3141339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AF82FB-C535-A251-E926-B03D42C4328F}"/>
              </a:ext>
            </a:extLst>
          </p:cNvPr>
          <p:cNvSpPr>
            <a:spLocks noGrp="1"/>
          </p:cNvSpPr>
          <p:nvPr>
            <p:ph type="title"/>
          </p:nvPr>
        </p:nvSpPr>
        <p:spPr>
          <a:xfrm>
            <a:off x="686834" y="1153572"/>
            <a:ext cx="3200400" cy="4461163"/>
          </a:xfrm>
        </p:spPr>
        <p:txBody>
          <a:bodyPr>
            <a:normAutofit/>
          </a:bodyPr>
          <a:lstStyle/>
          <a:p>
            <a:r>
              <a:rPr lang="en-GB" sz="3700">
                <a:solidFill>
                  <a:srgbClr val="FFFFFF"/>
                </a:solidFill>
              </a:rPr>
              <a:t>Proportionality</a:t>
            </a:r>
            <a:endParaRPr lang="en-US" sz="37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70E9352-509A-A806-47E7-A792A41FC190}"/>
              </a:ext>
            </a:extLst>
          </p:cNvPr>
          <p:cNvSpPr>
            <a:spLocks noGrp="1"/>
          </p:cNvSpPr>
          <p:nvPr>
            <p:ph idx="1"/>
          </p:nvPr>
        </p:nvSpPr>
        <p:spPr>
          <a:xfrm>
            <a:off x="4571020" y="591343"/>
            <a:ext cx="7448915" cy="5585619"/>
          </a:xfrm>
        </p:spPr>
        <p:txBody>
          <a:bodyPr anchor="ctr">
            <a:normAutofit/>
          </a:bodyPr>
          <a:lstStyle/>
          <a:p>
            <a:pPr marL="0" indent="0">
              <a:buNone/>
            </a:pPr>
            <a:r>
              <a:rPr lang="en-GB" sz="2400" b="0" i="0" dirty="0">
                <a:effectLst/>
                <a:latin typeface="Times New Roman" panose="02020603050405020304" pitchFamily="18" charset="0"/>
                <a:cs typeface="Times New Roman" panose="02020603050405020304" pitchFamily="18" charset="0"/>
              </a:rPr>
              <a:t>The legally tolerable level of harm to civilians when pursuing military objectives (proportionality) is therefore higher, </a:t>
            </a:r>
            <a:r>
              <a:rPr lang="en-GB" sz="2400" b="0" i="1" dirty="0">
                <a:effectLst/>
                <a:latin typeface="Times New Roman" panose="02020603050405020304" pitchFamily="18" charset="0"/>
                <a:cs typeface="Times New Roman" panose="02020603050405020304" pitchFamily="18" charset="0"/>
              </a:rPr>
              <a:t>especially if the overall objective is to uproot such an entity and its infrastructure</a:t>
            </a:r>
            <a:r>
              <a:rPr lang="en-GB" sz="2400" b="0" i="0" dirty="0">
                <a:effectLst/>
                <a:latin typeface="Times New Roman" panose="02020603050405020304" pitchFamily="18" charset="0"/>
                <a:cs typeface="Times New Roman" panose="02020603050405020304" pitchFamily="18" charset="0"/>
              </a:rPr>
              <a:t>, provided civilians aren’t the primary target and receive whatever prior warning </a:t>
            </a:r>
            <a:r>
              <a:rPr lang="en-GB" sz="2400" b="0" i="0" u="none" strike="noStrike" dirty="0">
                <a:effectLst/>
                <a:latin typeface="Times New Roman" panose="02020603050405020304" pitchFamily="18" charset="0"/>
                <a:cs typeface="Times New Roman" panose="02020603050405020304" pitchFamily="18" charset="0"/>
                <a:hlinkClick r:id="rId2"/>
              </a:rPr>
              <a:t>“circumstances permit”</a:t>
            </a:r>
            <a:r>
              <a:rPr lang="en-GB" sz="2400" b="0" i="0" dirty="0">
                <a:effectLst/>
                <a:latin typeface="Times New Roman" panose="02020603050405020304" pitchFamily="18" charset="0"/>
                <a:cs typeface="Times New Roman" panose="02020603050405020304" pitchFamily="18" charset="0"/>
              </a:rPr>
              <a:t>.</a:t>
            </a:r>
          </a:p>
          <a:p>
            <a:pPr marL="0" indent="0">
              <a:buNone/>
            </a:pPr>
            <a:endParaRPr lang="en-GB" sz="2400" dirty="0">
              <a:latin typeface="Times New Roman" panose="02020603050405020304" pitchFamily="18" charset="0"/>
              <a:cs typeface="Times New Roman" panose="02020603050405020304" pitchFamily="18" charset="0"/>
            </a:endParaRPr>
          </a:p>
          <a:p>
            <a:pPr marL="0" indent="0">
              <a:buNone/>
            </a:pPr>
            <a:r>
              <a:rPr lang="en-GB" sz="2400" b="0" i="0" dirty="0">
                <a:effectLst/>
                <a:latin typeface="Times New Roman" panose="02020603050405020304" pitchFamily="18" charset="0"/>
                <a:cs typeface="Times New Roman" panose="02020603050405020304" pitchFamily="18" charset="0"/>
              </a:rPr>
              <a:t> Measures taken to protect civilians are heavily caveated : "</a:t>
            </a:r>
            <a:r>
              <a:rPr lang="en-GB" sz="2400" b="0" i="0" u="sng" dirty="0">
                <a:effectLst/>
                <a:latin typeface="Times New Roman" panose="02020603050405020304" pitchFamily="18" charset="0"/>
                <a:cs typeface="Times New Roman" panose="02020603050405020304" pitchFamily="18" charset="0"/>
                <a:hlinkClick r:id="rId2"/>
              </a:rPr>
              <a:t>do everything feasible</a:t>
            </a:r>
            <a:r>
              <a:rPr lang="en-GB" sz="2400" b="0" i="0" dirty="0">
                <a:effectLst/>
                <a:latin typeface="Times New Roman" panose="02020603050405020304" pitchFamily="18" charset="0"/>
                <a:cs typeface="Times New Roman" panose="02020603050405020304" pitchFamily="18" charset="0"/>
              </a:rPr>
              <a:t>," or “to the </a:t>
            </a:r>
            <a:r>
              <a:rPr lang="en-GB" sz="2400" b="0" i="0" u="sng" dirty="0">
                <a:effectLst/>
                <a:latin typeface="Times New Roman" panose="02020603050405020304" pitchFamily="18" charset="0"/>
                <a:cs typeface="Times New Roman" panose="02020603050405020304" pitchFamily="18" charset="0"/>
                <a:hlinkClick r:id="rId3"/>
              </a:rPr>
              <a:t>maximum extent feasible</a:t>
            </a:r>
            <a:r>
              <a:rPr lang="en-GB" sz="2400" b="0" i="0" dirty="0">
                <a:effectLst/>
                <a:latin typeface="Times New Roman" panose="02020603050405020304" pitchFamily="18" charset="0"/>
                <a:cs typeface="Times New Roman" panose="02020603050405020304" pitchFamily="18" charset="0"/>
              </a:rPr>
              <a:t>”   or "</a:t>
            </a:r>
            <a:r>
              <a:rPr lang="en-GB" sz="2400" b="0" i="0" u="sng" dirty="0">
                <a:effectLst/>
                <a:latin typeface="Times New Roman" panose="02020603050405020304" pitchFamily="18" charset="0"/>
                <a:cs typeface="Times New Roman" panose="02020603050405020304" pitchFamily="18" charset="0"/>
                <a:hlinkClick r:id="rId4"/>
              </a:rPr>
              <a:t>take all feasible precautions</a:t>
            </a:r>
            <a:r>
              <a:rPr lang="en-GB" sz="2400" b="0" i="0" dirty="0">
                <a:effectLst/>
                <a:latin typeface="Times New Roman" panose="02020603050405020304" pitchFamily="18" charset="0"/>
                <a:cs typeface="Times New Roman" panose="02020603050405020304" pitchFamily="18" charset="0"/>
              </a:rPr>
              <a:t>" (</a:t>
            </a:r>
            <a:r>
              <a:rPr lang="en-GB" sz="2400" b="0" i="0" dirty="0" err="1">
                <a:effectLst/>
                <a:latin typeface="Times New Roman" panose="02020603050405020304" pitchFamily="18" charset="0"/>
                <a:cs typeface="Times New Roman" panose="02020603050405020304" pitchFamily="18" charset="0"/>
              </a:rPr>
              <a:t>ie</a:t>
            </a:r>
            <a:r>
              <a:rPr lang="en-GB" sz="2400" b="0" i="0" dirty="0">
                <a:effectLst/>
                <a:latin typeface="Times New Roman" panose="02020603050405020304" pitchFamily="18" charset="0"/>
                <a:cs typeface="Times New Roman" panose="02020603050405020304" pitchFamily="18" charset="0"/>
              </a:rPr>
              <a:t> “being limited to those precautions which are practicable or practically possible, taking into account all circumstances ruling at the time”  or "</a:t>
            </a:r>
            <a:r>
              <a:rPr lang="en-GB" sz="2400" b="0" i="0" u="sng" dirty="0">
                <a:effectLst/>
                <a:latin typeface="Times New Roman" panose="02020603050405020304" pitchFamily="18" charset="0"/>
                <a:cs typeface="Times New Roman" panose="02020603050405020304" pitchFamily="18" charset="0"/>
                <a:hlinkClick r:id="rId2"/>
              </a:rPr>
              <a:t>unless circumstances do not permit</a:t>
            </a:r>
            <a:r>
              <a:rPr lang="en-GB" sz="2400" b="0" i="0" dirty="0">
                <a:effectLst/>
                <a:latin typeface="Times New Roman" panose="02020603050405020304" pitchFamily="18" charset="0"/>
                <a:cs typeface="Times New Roman" panose="02020603050405020304" pitchFamily="18" charset="0"/>
              </a:rPr>
              <a:t>"  (Articles 57 and 58, Additional Protocol I; ICRC Rule 15).</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110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26B2B2-AD2B-134C-FC61-F7ADCEF91458}"/>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What I read surprised and slightly shocked me </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B126D1A-657D-96C6-038C-6A8D29190C91}"/>
              </a:ext>
            </a:extLst>
          </p:cNvPr>
          <p:cNvSpPr>
            <a:spLocks noGrp="1"/>
          </p:cNvSpPr>
          <p:nvPr>
            <p:ph idx="1"/>
          </p:nvPr>
        </p:nvSpPr>
        <p:spPr>
          <a:xfrm>
            <a:off x="4447308" y="319088"/>
            <a:ext cx="7513634" cy="5857875"/>
          </a:xfrm>
        </p:spPr>
        <p:txBody>
          <a:bodyPr anchor="ctr">
            <a:normAutofit/>
          </a:bodyPr>
          <a:lstStyle/>
          <a:p>
            <a:r>
              <a:rPr lang="en-GB" sz="2400" b="0" i="0" u="none" strike="noStrike" dirty="0">
                <a:effectLst/>
                <a:latin typeface="PT Serif" panose="020A0603040505020204" pitchFamily="18" charset="0"/>
                <a:hlinkClick r:id="rId2"/>
              </a:rPr>
              <a:t>Hospitals</a:t>
            </a:r>
            <a:r>
              <a:rPr lang="en-GB" sz="2400" b="0" i="0" dirty="0">
                <a:effectLst/>
                <a:latin typeface="PT Serif" panose="020A0603040505020204" pitchFamily="18" charset="0"/>
              </a:rPr>
              <a:t>, schools, aid-</a:t>
            </a:r>
            <a:r>
              <a:rPr lang="en-GB" sz="2400" b="0" i="0" dirty="0" err="1">
                <a:effectLst/>
                <a:latin typeface="PT Serif" panose="020A0603040505020204" pitchFamily="18" charset="0"/>
              </a:rPr>
              <a:t>centers</a:t>
            </a:r>
            <a:r>
              <a:rPr lang="en-GB" sz="2400" b="0" i="0" dirty="0">
                <a:effectLst/>
                <a:latin typeface="PT Serif" panose="020A0603040505020204" pitchFamily="18" charset="0"/>
              </a:rPr>
              <a:t>, mosques and homes, if sites of military activity or installations, </a:t>
            </a:r>
            <a:r>
              <a:rPr lang="en-GB" sz="2400" b="0" i="1" u="none" strike="noStrike" dirty="0">
                <a:effectLst/>
                <a:latin typeface="inherit"/>
                <a:hlinkClick r:id="rId3"/>
              </a:rPr>
              <a:t>lose</a:t>
            </a:r>
            <a:r>
              <a:rPr lang="en-GB" sz="2400" b="0" i="0" dirty="0">
                <a:effectLst/>
                <a:latin typeface="PT Serif" panose="020A0603040505020204" pitchFamily="18" charset="0"/>
              </a:rPr>
              <a:t> their normal protections.</a:t>
            </a:r>
          </a:p>
          <a:p>
            <a:r>
              <a:rPr lang="en-GB" sz="2400" b="0" i="0" dirty="0">
                <a:solidFill>
                  <a:srgbClr val="333333"/>
                </a:solidFill>
                <a:effectLst/>
                <a:latin typeface="PT Serif" panose="020A0603040505020204" pitchFamily="18" charset="0"/>
              </a:rPr>
              <a:t>Evacuation of civilians at risk “to the maximum extent feasible” is a </a:t>
            </a:r>
            <a:r>
              <a:rPr lang="en-GB" sz="2400" b="1" i="1" u="none" strike="noStrike" dirty="0">
                <a:solidFill>
                  <a:srgbClr val="3B8BEA"/>
                </a:solidFill>
                <a:effectLst/>
                <a:latin typeface="inherit"/>
                <a:hlinkClick r:id="rId4"/>
              </a:rPr>
              <a:t>legal</a:t>
            </a:r>
            <a:r>
              <a:rPr lang="en-GB" sz="2400" b="0" i="1" dirty="0">
                <a:solidFill>
                  <a:srgbClr val="333333"/>
                </a:solidFill>
                <a:effectLst/>
                <a:latin typeface="PT Serif" panose="020A0603040505020204" pitchFamily="18" charset="0"/>
              </a:rPr>
              <a:t> obligation</a:t>
            </a:r>
            <a:r>
              <a:rPr lang="en-GB" sz="2400" b="0" i="0" dirty="0">
                <a:solidFill>
                  <a:srgbClr val="333333"/>
                </a:solidFill>
                <a:effectLst/>
                <a:latin typeface="PT Serif" panose="020A0603040505020204" pitchFamily="18" charset="0"/>
              </a:rPr>
              <a:t> on </a:t>
            </a:r>
            <a:r>
              <a:rPr lang="en-GB" sz="2400" b="0" i="1" dirty="0">
                <a:solidFill>
                  <a:srgbClr val="333333"/>
                </a:solidFill>
                <a:effectLst/>
                <a:latin typeface="PT Serif" panose="020A0603040505020204" pitchFamily="18" charset="0"/>
              </a:rPr>
              <a:t>both</a:t>
            </a:r>
            <a:r>
              <a:rPr lang="en-GB" sz="2400" b="0" i="0" dirty="0">
                <a:solidFill>
                  <a:srgbClr val="333333"/>
                </a:solidFill>
                <a:effectLst/>
                <a:latin typeface="PT Serif" panose="020A0603040505020204" pitchFamily="18" charset="0"/>
              </a:rPr>
              <a:t> parties. It is not ‘ethnic cleansing.’</a:t>
            </a:r>
            <a:endParaRPr lang="en-GB" sz="2400" dirty="0">
              <a:latin typeface="PT Serif" panose="020A0603040505020204" pitchFamily="18" charset="0"/>
            </a:endParaRPr>
          </a:p>
          <a:p>
            <a:pPr fontAlgn="base">
              <a:spcAft>
                <a:spcPts val="2250"/>
              </a:spcAft>
            </a:pPr>
            <a:r>
              <a:rPr lang="en-GB" sz="2400" b="0" i="0" dirty="0">
                <a:effectLst/>
                <a:latin typeface="PT Serif" panose="020A0603040505020204" pitchFamily="18" charset="0"/>
              </a:rPr>
              <a:t>Siege </a:t>
            </a:r>
            <a:r>
              <a:rPr lang="en-GB" sz="2400" b="0" i="1" dirty="0">
                <a:effectLst/>
                <a:latin typeface="inherit"/>
              </a:rPr>
              <a:t>is</a:t>
            </a:r>
            <a:r>
              <a:rPr lang="en-GB" sz="2400" b="0" i="0" dirty="0">
                <a:effectLst/>
                <a:latin typeface="PT Serif" panose="020A0603040505020204" pitchFamily="18" charset="0"/>
              </a:rPr>
              <a:t> </a:t>
            </a:r>
            <a:r>
              <a:rPr lang="en-GB" sz="2400" b="0" i="0" u="none" strike="noStrike" dirty="0">
                <a:effectLst/>
                <a:latin typeface="PT Serif" panose="020A0603040505020204" pitchFamily="18" charset="0"/>
                <a:hlinkClick r:id="rId5"/>
              </a:rPr>
              <a:t>legal</a:t>
            </a:r>
            <a:r>
              <a:rPr lang="en-GB" sz="2400" b="0" i="0" dirty="0">
                <a:effectLst/>
                <a:latin typeface="PT Serif" panose="020A0603040505020204" pitchFamily="18" charset="0"/>
              </a:rPr>
              <a:t>. </a:t>
            </a:r>
          </a:p>
          <a:p>
            <a:pPr fontAlgn="base">
              <a:spcAft>
                <a:spcPts val="2250"/>
              </a:spcAft>
            </a:pPr>
            <a:r>
              <a:rPr lang="en-GB" sz="2400" b="0" i="0" dirty="0">
                <a:effectLst/>
                <a:latin typeface="PT Serif" panose="020A0603040505020204" pitchFamily="18" charset="0"/>
              </a:rPr>
              <a:t>There </a:t>
            </a:r>
            <a:r>
              <a:rPr lang="en-GB" sz="2400" b="0" i="1" u="none" strike="noStrike" dirty="0">
                <a:effectLst/>
                <a:latin typeface="inherit"/>
                <a:hlinkClick r:id="rId6"/>
              </a:rPr>
              <a:t>is</a:t>
            </a:r>
            <a:r>
              <a:rPr lang="en-GB" sz="2400" b="0" i="0" dirty="0">
                <a:effectLst/>
                <a:latin typeface="PT Serif" panose="020A0603040505020204" pitchFamily="18" charset="0"/>
              </a:rPr>
              <a:t> an obligation to supply aid and fuel for civilians, through third parties, but this is problematic if significantly siphoned off by the enemy </a:t>
            </a:r>
            <a:r>
              <a:rPr lang="en-GB" sz="2400" b="0" i="0" dirty="0">
                <a:effectLst/>
                <a:latin typeface="pt serif" panose="020A0603040505020204" pitchFamily="18" charset="0"/>
              </a:rPr>
              <a:t> but no obligation to supply electricity.</a:t>
            </a:r>
            <a:endParaRPr lang="en-GB" sz="2400" b="0" i="0" dirty="0">
              <a:effectLst/>
              <a:latin typeface="PT Serif" panose="020A0603040505020204" pitchFamily="18" charset="0"/>
            </a:endParaRPr>
          </a:p>
          <a:p>
            <a:pPr fontAlgn="base">
              <a:spcAft>
                <a:spcPts val="2250"/>
              </a:spcAft>
            </a:pPr>
            <a:r>
              <a:rPr lang="en-GB" sz="2400" b="0" i="0" dirty="0">
                <a:effectLst/>
                <a:latin typeface="PT Serif" panose="020A0603040505020204" pitchFamily="18" charset="0"/>
              </a:rPr>
              <a:t>It is </a:t>
            </a:r>
            <a:r>
              <a:rPr lang="en-GB" sz="2400" b="1" i="1" u="none" strike="noStrike" dirty="0">
                <a:effectLst/>
                <a:latin typeface="inherit"/>
                <a:hlinkClick r:id="rId7"/>
              </a:rPr>
              <a:t>illegal</a:t>
            </a:r>
            <a:r>
              <a:rPr lang="en-GB" sz="2400" b="0" i="0" dirty="0">
                <a:effectLst/>
                <a:latin typeface="PT Serif" panose="020A0603040505020204" pitchFamily="18" charset="0"/>
              </a:rPr>
              <a:t> to supply anything to a terrorist organization directly or indirectly.</a:t>
            </a:r>
          </a:p>
          <a:p>
            <a:endParaRPr lang="en-US" sz="2400" dirty="0"/>
          </a:p>
        </p:txBody>
      </p:sp>
    </p:spTree>
    <p:extLst>
      <p:ext uri="{BB962C8B-B14F-4D97-AF65-F5344CB8AC3E}">
        <p14:creationId xmlns:p14="http://schemas.microsoft.com/office/powerpoint/2010/main" val="1531589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3293</TotalTime>
  <Words>2228</Words>
  <Application>Microsoft Office PowerPoint</Application>
  <PresentationFormat>Widescreen</PresentationFormat>
  <Paragraphs>166</Paragraphs>
  <Slides>27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Aptos</vt:lpstr>
      <vt:lpstr>Aptos Display</vt:lpstr>
      <vt:lpstr>Arial</vt:lpstr>
      <vt:lpstr>Calibri</vt:lpstr>
      <vt:lpstr>inherit</vt:lpstr>
      <vt:lpstr>Merriweather</vt:lpstr>
      <vt:lpstr>Open Sans</vt:lpstr>
      <vt:lpstr>PT Serif</vt:lpstr>
      <vt:lpstr>PT Serif</vt:lpstr>
      <vt:lpstr>Times New Roman</vt:lpstr>
      <vt:lpstr>Office Theme</vt:lpstr>
      <vt:lpstr>What is an orthodox activist for Stop Uyghur Genocide to make of Israel at war?</vt:lpstr>
      <vt:lpstr>Once upon a time….</vt:lpstr>
      <vt:lpstr>Hashkafa  Saadiah Gaon (Emunot ve Deot c 933), Eliezer Berkovitz (Faith After the Holocaust 1967) , Jonathan Sacks (How to Heal a Fractured World 2005) </vt:lpstr>
      <vt:lpstr>Fiddler on the Roof- keeping one’s balance</vt:lpstr>
      <vt:lpstr>Halacha: In war- the ethic changes https://www.youtube.com/watch ?v=6dvTGpMZDyE      Sources 6  &amp; 7</vt:lpstr>
      <vt:lpstr>Halacha- International Laws of Warfare (Source 8)</vt:lpstr>
      <vt:lpstr>International Laws of Warfare –  Geneva Convention</vt:lpstr>
      <vt:lpstr>Proportionality</vt:lpstr>
      <vt:lpstr>What I read surprised and slightly shocked me </vt:lpstr>
      <vt:lpstr>MEDICAL FACILITIES eg HOSPITALS https://ihl-databases.icrc.org/en/customary-ihl/v1/rule28</vt:lpstr>
      <vt:lpstr>PowerPoint Presentation</vt:lpstr>
      <vt:lpstr>Proportionality- the reasonable commander test  </vt:lpstr>
      <vt:lpstr>Addressing complexity</vt:lpstr>
      <vt:lpstr>Jewish Multivalue Framework (source 9)  Ethical challenge is determining which value most relevant to a given case (casuistry)</vt:lpstr>
      <vt:lpstr>Pluralistic casuistry v monist system (Source 10)</vt:lpstr>
      <vt:lpstr>Dirty Hands and the Ethics of Responsibility  (Source 11)</vt:lpstr>
      <vt:lpstr>Imminent Credible and Grave Threats (ICG) and Special Emergencies (Source 12)</vt:lpstr>
      <vt:lpstr>Proportionality in Asymmetric Warfare</vt:lpstr>
      <vt:lpstr>CNN EFFECT &amp; A MISSED OPPORTUNITY</vt:lpstr>
      <vt:lpstr>Overiding moral and  geopolitical consideration</vt:lpstr>
      <vt:lpstr>Analyses wars, actions against terrorism or perceived threats</vt:lpstr>
      <vt:lpstr>Also Models for Nationalist Warfare &amp; Land for Peace </vt:lpstr>
      <vt:lpstr>Difficult Conversations- a tool to help</vt:lpstr>
      <vt:lpstr> STATEMENT: WUC CONDEMNS HAMAS ATTACKS ON CIVILIANS AND STANDS WITH ALL THOSE SUFFERING FROM VIOLENCE </vt:lpstr>
      <vt:lpstr>Difficult Conversations with Muslims, Jews  and non Jews</vt:lpstr>
      <vt:lpstr>Internal Threat- Ronen Bar Letter (Source 15)</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charlotte stone</dc:creator>
  <cp:lastModifiedBy>charlotte stone</cp:lastModifiedBy>
  <cp:revision>2</cp:revision>
  <dcterms:created xsi:type="dcterms:W3CDTF">2024-12-14T23:08:41Z</dcterms:created>
  <dcterms:modified xsi:type="dcterms:W3CDTF">2024-12-19T16:46:02Z</dcterms:modified>
</cp:coreProperties>
</file>